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8" r:id="rId4"/>
    <p:sldId id="263" r:id="rId5"/>
    <p:sldId id="257" r:id="rId6"/>
    <p:sldId id="279" r:id="rId7"/>
    <p:sldId id="259" r:id="rId8"/>
    <p:sldId id="261" r:id="rId9"/>
    <p:sldId id="280" r:id="rId10"/>
    <p:sldId id="262" r:id="rId11"/>
    <p:sldId id="264" r:id="rId12"/>
    <p:sldId id="266" r:id="rId13"/>
    <p:sldId id="273" r:id="rId14"/>
    <p:sldId id="269" r:id="rId15"/>
    <p:sldId id="270" r:id="rId16"/>
    <p:sldId id="267" r:id="rId17"/>
    <p:sldId id="268" r:id="rId18"/>
    <p:sldId id="271" r:id="rId19"/>
    <p:sldId id="272" r:id="rId20"/>
    <p:sldId id="278" r:id="rId21"/>
    <p:sldId id="274" r:id="rId22"/>
    <p:sldId id="275" r:id="rId23"/>
    <p:sldId id="276" r:id="rId24"/>
    <p:sldId id="277" r:id="rId25"/>
    <p:sldId id="281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29" d="100"/>
          <a:sy n="29" d="100"/>
        </p:scale>
        <p:origin x="7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F3AA5-6004-4741-B592-965B839B5011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F1ECD-CB97-43D8-9FB1-03CC1F375D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5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SOLUTION 1 :</a:t>
            </a:r>
            <a:r>
              <a:rPr lang="en-US" dirty="0" smtClean="0"/>
              <a:t> Function </a:t>
            </a:r>
            <a:r>
              <a:rPr lang="en-US" i="1" dirty="0" smtClean="0"/>
              <a:t>f</a:t>
            </a:r>
            <a:r>
              <a:rPr lang="en-US" dirty="0" smtClean="0"/>
              <a:t> is defined at </a:t>
            </a:r>
            <a:r>
              <a:rPr lang="en-US" i="1" dirty="0" smtClean="0"/>
              <a:t>x</a:t>
            </a:r>
            <a:r>
              <a:rPr lang="en-US" dirty="0" smtClean="0"/>
              <a:t>=1 since </a:t>
            </a:r>
          </a:p>
          <a:p>
            <a:r>
              <a:rPr lang="en-US" dirty="0" smtClean="0"/>
              <a:t>i.) </a:t>
            </a:r>
            <a:r>
              <a:rPr lang="en-US" i="1" dirty="0" smtClean="0"/>
              <a:t>f</a:t>
            </a:r>
            <a:r>
              <a:rPr lang="en-US" dirty="0" smtClean="0"/>
              <a:t>(1) = 2 . </a:t>
            </a:r>
          </a:p>
          <a:p>
            <a:r>
              <a:rPr lang="en-US" dirty="0" smtClean="0"/>
              <a:t>The limit </a:t>
            </a:r>
          </a:p>
          <a:p>
            <a:r>
              <a:rPr lang="en-US" dirty="0" smtClean="0"/>
              <a:t>= 3 (1) - 5 </a:t>
            </a:r>
          </a:p>
          <a:p>
            <a:r>
              <a:rPr lang="en-US" dirty="0" smtClean="0"/>
              <a:t>= -2 , </a:t>
            </a:r>
          </a:p>
          <a:p>
            <a:r>
              <a:rPr lang="en-US" dirty="0" smtClean="0"/>
              <a:t>i.e., </a:t>
            </a:r>
          </a:p>
          <a:p>
            <a:r>
              <a:rPr lang="en-US" dirty="0" smtClean="0"/>
              <a:t>ii.) . </a:t>
            </a:r>
          </a:p>
          <a:p>
            <a:r>
              <a:rPr lang="en-US" dirty="0" smtClean="0"/>
              <a:t>But </a:t>
            </a:r>
          </a:p>
          <a:p>
            <a:r>
              <a:rPr lang="en-US" dirty="0" smtClean="0"/>
              <a:t>iii.) , </a:t>
            </a:r>
          </a:p>
          <a:p>
            <a:r>
              <a:rPr lang="en-US" dirty="0" smtClean="0"/>
              <a:t>so condition iii.) is not satisfied and function </a:t>
            </a:r>
            <a:r>
              <a:rPr lang="en-US" i="1" dirty="0" smtClean="0"/>
              <a:t>f</a:t>
            </a:r>
            <a:r>
              <a:rPr lang="en-US" dirty="0" smtClean="0"/>
              <a:t> is NOT continuous at </a:t>
            </a:r>
            <a:r>
              <a:rPr lang="en-US" i="1" dirty="0" smtClean="0"/>
              <a:t>x</a:t>
            </a:r>
            <a:r>
              <a:rPr lang="en-US" dirty="0" smtClean="0"/>
              <a:t>=1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3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90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00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8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1ECD-CB97-43D8-9FB1-03CC1F375D9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6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616B5-7F97-4B7A-8574-1C24BB8F4806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828F-FBAC-4C67-A559-6599CB07C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gif"/><Relationship Id="rId4" Type="http://schemas.openxmlformats.org/officeDocument/2006/relationships/image" Target="../media/image4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unco.edu/NHS/mathsci/facstaff/Champion/Calculus/CalcImages/CalcArt/CalcArtD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2381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-762000"/>
            <a:ext cx="4419600" cy="4038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 AB Vocabulary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3528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2057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&amp; Tricks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r>
              <a:rPr lang="en-US" dirty="0" smtClean="0"/>
              <a:t>dy/dx[f(x)g(x)]=f(x)g’(x)+g(x)f’(x)</a:t>
            </a:r>
          </a:p>
          <a:p>
            <a:r>
              <a:rPr lang="en-US" dirty="0" smtClean="0"/>
              <a:t>dy/dx[uv]=uv’+vu’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3434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f(x)=(x</a:t>
            </a:r>
            <a:r>
              <a:rPr lang="en-US" b="1" baseline="30000" dirty="0" smtClean="0"/>
              <a:t>2</a:t>
            </a:r>
            <a:r>
              <a:rPr lang="en-US" b="1" dirty="0" smtClean="0"/>
              <a:t>-2x+1)(x</a:t>
            </a:r>
            <a:r>
              <a:rPr lang="en-US" b="1" baseline="30000" dirty="0" smtClean="0"/>
              <a:t>3</a:t>
            </a:r>
            <a:r>
              <a:rPr lang="en-US" b="1" dirty="0" smtClean="0"/>
              <a:t>-1)</a:t>
            </a:r>
          </a:p>
          <a:p>
            <a:endParaRPr lang="en-US" b="1" dirty="0" smtClean="0"/>
          </a:p>
          <a:p>
            <a:r>
              <a:rPr lang="en-US" b="1" dirty="0" smtClean="0"/>
              <a:t>f’(x)= (2x-2)(x</a:t>
            </a:r>
            <a:r>
              <a:rPr lang="en-US" b="1" baseline="30000" dirty="0" smtClean="0"/>
              <a:t>3</a:t>
            </a:r>
            <a:r>
              <a:rPr lang="en-US" b="1" dirty="0" smtClean="0"/>
              <a:t>-1) + (3x</a:t>
            </a:r>
            <a:r>
              <a:rPr lang="en-US" b="1" baseline="30000" dirty="0" smtClean="0"/>
              <a:t>2</a:t>
            </a:r>
            <a:r>
              <a:rPr lang="en-US" b="1" dirty="0" smtClean="0"/>
              <a:t>)(x</a:t>
            </a:r>
            <a:r>
              <a:rPr lang="en-US" b="1" baseline="30000" dirty="0" smtClean="0"/>
              <a:t>2</a:t>
            </a:r>
            <a:r>
              <a:rPr lang="en-US" b="1" dirty="0" smtClean="0"/>
              <a:t>-2x+1)</a:t>
            </a:r>
          </a:p>
          <a:p>
            <a:endParaRPr lang="en-US" b="1" dirty="0" smtClean="0"/>
          </a:p>
          <a:p>
            <a:r>
              <a:rPr lang="en-US" b="1" dirty="0" smtClean="0"/>
              <a:t>       =5x</a:t>
            </a:r>
            <a:r>
              <a:rPr lang="en-US" b="1" baseline="30000" dirty="0" smtClean="0"/>
              <a:t>4</a:t>
            </a:r>
            <a:r>
              <a:rPr lang="en-US" b="1" dirty="0" smtClean="0"/>
              <a:t>-8x</a:t>
            </a:r>
            <a:r>
              <a:rPr lang="en-US" b="1" baseline="30000" dirty="0" smtClean="0"/>
              <a:t>3</a:t>
            </a:r>
            <a:r>
              <a:rPr lang="en-US" b="1" dirty="0" smtClean="0"/>
              <a:t>+3x</a:t>
            </a:r>
            <a:r>
              <a:rPr lang="en-US" b="1" baseline="30000" dirty="0" smtClean="0"/>
              <a:t>2</a:t>
            </a:r>
            <a:r>
              <a:rPr lang="en-US" b="1" dirty="0" smtClean="0"/>
              <a:t>+2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9906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Rule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Tricks to remember: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667000"/>
            <a:ext cx="5029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First 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derivative of second + second x derivative of first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962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1026" name="Picture 2" descr="http://www.mathvizza.com/visualization/full_product_r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0"/>
            <a:ext cx="2514600" cy="358661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495800" y="1676400"/>
            <a:ext cx="274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Product rule is always plus!</a:t>
            </a:r>
            <a:endParaRPr lang="en-US" sz="1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229600" cy="838200"/>
          </a:xfrm>
        </p:spPr>
        <p:txBody>
          <a:bodyPr/>
          <a:lstStyle/>
          <a:p>
            <a:r>
              <a:rPr lang="en-US" dirty="0" smtClean="0"/>
              <a:t>dy/dx[u/v]=(vu’-uv’)/v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8382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 Rule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Tricks to remember: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1336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[(bottom x derivative of the top) – (top x derivative of bottom)]/bottom squared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 di hi minus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hi di lo over lo lo!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1219200"/>
            <a:ext cx="274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Don’t forget to distribute the negative!</a:t>
            </a:r>
            <a:endParaRPr lang="en-US" sz="1900" dirty="0"/>
          </a:p>
        </p:txBody>
      </p:sp>
      <p:sp>
        <p:nvSpPr>
          <p:cNvPr id="8" name="Rectangle 7"/>
          <p:cNvSpPr/>
          <p:nvPr/>
        </p:nvSpPr>
        <p:spPr>
          <a:xfrm>
            <a:off x="228600" y="3581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26626" name="Picture 2" descr="http://t0.gstatic.com/images?q=tbn:ANd9GcRcI8EMMeb_d1SNEljEhGdW7V5rmQVBbEubUNut37zauh1urFhr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0"/>
            <a:ext cx="2939391" cy="3276600"/>
          </a:xfrm>
          <a:prstGeom prst="rect">
            <a:avLst/>
          </a:prstGeom>
          <a:noFill/>
        </p:spPr>
      </p:pic>
      <p:pic>
        <p:nvPicPr>
          <p:cNvPr id="26628" name="Picture 4" descr="http://t3.gstatic.com/images?q=tbn:ANd9GcRZNcPGbBtyzfS5SwpLLSU4k8x2QcFng05bZAes2tP7Low35g4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02566"/>
            <a:ext cx="2971800" cy="30554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838200"/>
          </a:xfrm>
        </p:spPr>
        <p:txBody>
          <a:bodyPr/>
          <a:lstStyle/>
          <a:p>
            <a:r>
              <a:rPr lang="en-US" dirty="0" smtClean="0"/>
              <a:t>d/d(x)[f(g(x))]=f’[g(x)]g’(x)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2192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Rule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Tricks to remember: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1336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exponent down to the front.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Subtract one from the exponent.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by the derivative of the inside equation.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295400"/>
            <a:ext cx="274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Don’t forget derivative of the inside!!</a:t>
            </a:r>
            <a:endParaRPr lang="en-US" sz="1900" dirty="0"/>
          </a:p>
        </p:txBody>
      </p:sp>
      <p:pic>
        <p:nvPicPr>
          <p:cNvPr id="29698" name="Picture 2" descr="http://media.wiley.com/Lux/59/39259.nce01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81400"/>
            <a:ext cx="3581400" cy="304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934200" y="30480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29700" name="Picture 4" descr="http://t2.gstatic.com/images?q=tbn:ANd9GcTLBJ9Ev3M6SH53jWZVnCQAlzpykIrzfXT6Gx2bTzx91ZQ0pqj7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772" y="4419600"/>
            <a:ext cx="5634428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1"/>
            <a:ext cx="7848600" cy="3810000"/>
          </a:xfrm>
        </p:spPr>
        <p:txBody>
          <a:bodyPr/>
          <a:lstStyle/>
          <a:p>
            <a:r>
              <a:rPr lang="en-US" dirty="0" smtClean="0"/>
              <a:t>If f is continuous on the closed interval [a,b] &amp; differentiable on the open interval (a,b) then there exists a number c in (a,b) such that: 	f’(c)=[f(b)-f(a)]/[b-a]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5867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Value Theorem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To determine if the MVT applies: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71800"/>
            <a:ext cx="4495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 derivative of the equation.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Plug in interval points on right side of equation.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Solve for x (factor, quadratic, etc.)</a:t>
            </a:r>
          </a:p>
        </p:txBody>
      </p:sp>
      <p:pic>
        <p:nvPicPr>
          <p:cNvPr id="37890" name="Picture 2" descr="http://t3.gstatic.com/images?q=tbn:ANd9GcQguSx_FXgwfRSwmoz0BRKfjdqjWMLSafk2wEYIeWqoKIQg3e3O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1610" y="3962401"/>
            <a:ext cx="4112365" cy="2895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0" y="2057400"/>
            <a:ext cx="274320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MVT in short: The average rate of change over the entire interval is equal to the instantaneous rate of change at some point on the interval (a,b).</a:t>
            </a:r>
            <a:endParaRPr lang="en-US" sz="1900" dirty="0"/>
          </a:p>
        </p:txBody>
      </p:sp>
      <p:pic>
        <p:nvPicPr>
          <p:cNvPr id="37892" name="Picture 4" descr="http://04.edu-cdn.com/files/static/mcgrawhillprof/9780071624756/MEAN_VALUE_THEOREM_FOR_INTEGRALS_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664" y="4419600"/>
            <a:ext cx="3055112" cy="2362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52578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371600"/>
          </a:xfrm>
        </p:spPr>
        <p:txBody>
          <a:bodyPr/>
          <a:lstStyle/>
          <a:p>
            <a:r>
              <a:rPr lang="en-US" dirty="0" smtClean="0"/>
              <a:t>Implicit differentiation is used when you are unable to solve explicitly for 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5562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Implicit Differentiation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Steps to finding dy/dx for implicitly defined relations: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2971800"/>
            <a:ext cx="7086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Differentiate both sides with respect to x.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dy/dx terms on one side &amp; all other terms on other side.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Factor out dy/dx.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dy/dx.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818" name="Picture 2" descr="http://00.edu-cdn.com/files/static/mcgrawhillprof/9780071624756/PROCEDURE_FOR_IMPLICIT_DIFFERENTIATION_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424" y="3962400"/>
            <a:ext cx="4526176" cy="268903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124200" y="5181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5257800"/>
            <a:ext cx="28194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**Don’t forget to plug in dy/dx everywhere you take the derivative of a y!</a:t>
            </a:r>
            <a:endParaRPr lang="en-US" sz="1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229600" cy="1600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y=x</a:t>
            </a:r>
            <a:r>
              <a:rPr lang="en-US" baseline="30000" dirty="0" smtClean="0"/>
              <a:t>x</a:t>
            </a:r>
          </a:p>
          <a:p>
            <a:r>
              <a:rPr lang="en-US" dirty="0" smtClean="0"/>
              <a:t>When there is a variable in the base and exponent, as above, logarithmic differentiation is necessary.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Logarithmic Differentiation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To take the derivative of logarithmic functions: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743200"/>
            <a:ext cx="54102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 both sides.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down exponent.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derivative of x side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derivative of y side.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(bring y over).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into terms of x (using original equation).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2971800"/>
            <a:ext cx="54102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lny=x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lny=xlnx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=x(1/x)+lnx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y’/y=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y’=(1+lnx)y</a:t>
            </a: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y’=(1+lnx)x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743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1828800"/>
          </a:xfrm>
        </p:spPr>
        <p:txBody>
          <a:bodyPr/>
          <a:lstStyle/>
          <a:p>
            <a:r>
              <a:rPr lang="en-US" dirty="0" smtClean="0"/>
              <a:t>The inverse function of the natural logarithmic function f(x)=lnx is the natural exponential function and is denoted by f</a:t>
            </a:r>
            <a:r>
              <a:rPr lang="en-US" baseline="30000" dirty="0" smtClean="0"/>
              <a:t>-1</a:t>
            </a:r>
            <a:r>
              <a:rPr lang="en-US" dirty="0" smtClean="0"/>
              <a:t>(x)=e</a:t>
            </a:r>
            <a:r>
              <a:rPr lang="en-US" baseline="30000" dirty="0" smtClean="0"/>
              <a:t>x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Exponential Derivatives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3108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To take the derivative of exponential functions: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8956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d/d(x)[e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]=e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d/d(x)[e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]=u’(e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2971800"/>
            <a:ext cx="2743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Don’t forget to multiply by the derivative of the exponent!</a:t>
            </a:r>
            <a:endParaRPr lang="en-US" sz="1900" dirty="0"/>
          </a:p>
        </p:txBody>
      </p:sp>
      <p:pic>
        <p:nvPicPr>
          <p:cNvPr id="30722" name="Picture 2" descr="http://t1.gstatic.com/images?q=tbn:ANd9GcTjXAu_DqMbgc8hI-BT9JH3SRn-kjw37J8kuSrKk-RkxdlnRVC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35" y="5098960"/>
            <a:ext cx="1905897" cy="96202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600" y="4267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510540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f(x)= e </a:t>
            </a:r>
            <a:r>
              <a:rPr lang="en-US" b="1" baseline="30000" dirty="0" smtClean="0"/>
              <a:t>4x+1</a:t>
            </a:r>
          </a:p>
          <a:p>
            <a:endParaRPr lang="en-US" b="1" dirty="0" smtClean="0"/>
          </a:p>
          <a:p>
            <a:r>
              <a:rPr lang="en-US" b="1" dirty="0" smtClean="0"/>
              <a:t>f’(x)= 4(e </a:t>
            </a:r>
            <a:r>
              <a:rPr lang="en-US" b="1" baseline="30000" dirty="0" smtClean="0"/>
              <a:t>4x+1</a:t>
            </a:r>
            <a:r>
              <a:rPr lang="en-US" b="1" dirty="0" smtClean="0"/>
              <a:t>)</a:t>
            </a:r>
          </a:p>
        </p:txBody>
      </p:sp>
      <p:pic>
        <p:nvPicPr>
          <p:cNvPr id="30724" name="Picture 4" descr="http://t0.gstatic.com/images?q=tbn:ANd9GcS-QLLVxQHJCx3VPEv4uHiVWweJqBbvmZGH8uHsL7TYT88ijEm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3057525" cy="26003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19800" y="35052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Exponential Graph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8" name="Picture 10" descr="http://library.thinkquest.org/2647/media/invgrp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4457700" cy="4953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525963"/>
          </a:xfrm>
        </p:spPr>
        <p:txBody>
          <a:bodyPr/>
          <a:lstStyle/>
          <a:p>
            <a:r>
              <a:rPr lang="en-US" dirty="0" smtClean="0"/>
              <a:t>d/d(x)(lnx)=1/x</a:t>
            </a:r>
          </a:p>
          <a:p>
            <a:r>
              <a:rPr lang="en-US" dirty="0" smtClean="0"/>
              <a:t>d/(x) (lnu)= u’/u when u&gt;0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533400" y="-228600"/>
            <a:ext cx="5181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 of Ln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3108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Things to remember about Ln’s: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895600"/>
            <a:ext cx="6553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ln(1)=0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n(ab)=lna+lnb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ln(a</a:t>
            </a:r>
            <a:r>
              <a:rPr lang="en-US" sz="2800" baseline="300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)=nlna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ln(a/b)= lna-lnb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770" name="Picture 2" descr="http://t1.gstatic.com/images?q=tbn:ANd9GcSzdkBFp4TtTIxVkC_wOK5CGjV7JQEHG8f_3j31nV_bVWz3bee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81600"/>
            <a:ext cx="2716371" cy="130492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76400" y="5181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32772" name="AutoShape 4" descr="data:image/jpg;base64,/9j/4AAQSkZJRgABAQAAAQABAAD/2wBDAAkGBwgHBgkIBwgKCgkLDRYPDQwMDRsUFRAWIB0iIiAdHx8kKDQsJCYxJx8fLT0tMTU3Ojo6Iys/RD84QzQ5Ojf/2wBDAQoKCg0MDRoPDxo3JR8lNzc3Nzc3Nzc3Nzc3Nzc3Nzc3Nzc3Nzc3Nzc3Nzc3Nzc3Nzc3Nzc3Nzc3Nzc3Nzc3Nzf/wAARCACMAIwDASIAAhEBAxEB/8QAGwABAQADAQEBAAAAAAAAAAAAAAUBAwQGAgf/xAA/EAABBAECAwUDBwoHAQAAAAABAAIDEQQFEiExQQYTUWGBInGRFBUjJDJy0zNCUmJjlKGiscEWNUNTdJLC4f/EABcBAQEBAQAAAAAAAAAAAAAAAAABAgP/xAAdEQEBAAICAwEAAAAAAAAAAAAAAQIREjEDIUJB/9oADAMBAAIRAxEAPwD9xREQEREBa8gvbC90YaXhpLQ48Lrha2IRaDyuL2nlEodlQtdGYWvczHYS+MkR0TbuTjIa4D7PXp6kG1M7QDbpkpDbJfGDX32/0VMIMrTi5EeXAJoSSwkgEiuRIP8AELOTJ3OPJLV920urxoWubQ4u40bAiu9mNG2wKumgIO5ERARLRAREQEREBERAREQEREEztCT81S0L9uPr+0aqamdoSRpctC/bj6/tGqmg4Nef3ei5xF7jA9ra5lxFADzshdkTQyJrABTQBw8lwa17UeJEf9TMh/lcH/8AhURyQRma5NKJRDp8r5IJnQzRh3Fjhy5A8C3a4eTgtkmtbJ8bF+SSuyZmte+MGu7YXBtkmvM1+qetA92HiMxIyxhkdbi4vleXucT4k8/DyAAX2/HgkmjmfDG6WK+7eWAuZfOj0QTNH0p+nZOW8OidFO7exoB3REucXNBP5lmwOhLuhAFhKRAREQEREBERAREQFqypvk+PJNsc/Y0u2N5uoXQ81tXxLGJY3Ruva4EGiQa945IJGp5QzOz/AMpjjeGSmNzQ4UdpkbR+HGuatLyGrZOZDJnYrMdz8aIRiCKLa1kbQ6Ortgok3VOIoHgKXrggm5ty6vp8J5R95kGvFo2AHy+kJ97QqamwXNr2Q/8ANxoGxA/rOJc4fAR/FUkBERAREQEREBERAREQEREBERBM7Q/5XLTb9uPr+0aqX9VO7Q381S7QD7cfXpvba3arkOxsGWSMbpSNsTf0nk00fEhBp0MmSKfK6ZWQ+Rv3R7DT6taD6+qpLRhY7cTDgx2G2xRtYD40KW9ARFyahmOw4my90ZGB7RJXNrSa3V1qwiyW3UdRNIo+q5ubFgZT2wd05kTnNkBBogWtI1yWXKixhC1neTmPeH7qDXvaeFddn83ks8o6Tw5Wbi9ayog1aR+0iNrXsymQyRh17g40HDyohwPkfBWrVl2xlhce2UWLS1WWUREBERAREQTO0V/NUtAfbj5/fak313Vo4m8YsMGSQ9O8Ipo9AXH1aubtNlj5FLiwFr8gujLhzEQ3t9p39h18hZFTCxmYkPdtJcSdz3u+093Vx8z/APOVIOjkOKWtGRkx47QZHUSaa0Cy73AcStHe5s/5KJmOw8Q6W3OI+6OXx9E2sxtdthcea7EBYcuZjNjt7Q6XbZ918R5LAwO8FZWRPNfTfsb8G1/G1ugw8bHvuceKMniS1gBKizjP1o+ccd4qJk0w6GOBxafc6qPxWt8ks42x6a+uBBle1g4G+hJu/JUA0cfFZAopomUnUTzDnPLT3OGzabbZc6vPkPNbPk+e78pnMbX+zABf/YuXciaW51yw40kbw5+VPLQ+y/bX8AF00fFZRVm3aYZdZrhh4F+eY/8ACWrLytZhw5pRiaeCyNzrdlvoUL4/Rjh6hWFyajhtz8WTHkc4Me1zSBycCCKI6jjyRHFj5erZGOyWHFwHtcOB+VSC/jFa15bu0rg04UOksIvd300r791NFdfFUtOxTh4jIHSGQtJO4iuZJoDoBdAdBS6kHnSO1rhxdozSOWzvePxBWHYOtSD633OQT+aM58LPgyIE+pK9HSIPFajnzwYeTgQ4GFjxxEOJZM4NJa9m6qjskbm3Y43wuiq51DVJmxDFx9Oe6YEscMt5Ab+kfo+Xl48F869p0UWNlZePbciQsG5ziWtt7LIbfM7W+/aF19n8URYZe528yOJDiKO2zX9z6+qNSet1pgj1WAl7cPCklPB0j8x5cfXuuXkOC6DNrNcMPAv/AJj/AMJU6SgiW29phl1nph4H74/8JcudqGrYxx2nG08OllawNOVIS7xr6PwV1Qu0ccJl0+SUuY8ZDWMewAuBcQeBJG37Is8eHTiiOozaya24eB5/XH/hIZtZ4VhYHrmP/CVFvLivpBMMus9MPA/fH/hIZdZ4Vh4Hn9bf+EqdIghv1bIxsyOPN+b4omuqbZlF72W1xbwLW1ZaePgCeXEWwb5KRquht1Cd8ondE6RoY6mgitsjT6kSH4DmqzRw4hB9IiICIiAiIgj9rXOZ2fzXsIDmtDgT0pwKqY8bYYWRximMaGtHgApPa/d/h7MquIbz8NzbVkI18soiIyL5cxrjZAJ8wvpECkREBERAREQEREBERARFg8UEbtfuPZ7M20ODOJHTe1WQvF9ocPU2Y2qzyOj2yMZukcNzR7TAGsaHggcCTfWquyvaNFWi/MZRERBERAREQEREBERAREQEREBERBG7XBx0DLDOZDOl37bVYCldpnFukvrrLC30MrB/dVQhv1plERAREQEREBERAREQf//Z"/>
          <p:cNvSpPr>
            <a:spLocks noChangeAspect="1" noChangeArrowheads="1"/>
          </p:cNvSpPr>
          <p:nvPr/>
        </p:nvSpPr>
        <p:spPr bwMode="auto">
          <a:xfrm>
            <a:off x="77788" y="-614363"/>
            <a:ext cx="12096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774" name="AutoShape 6" descr="data:image/jpg;base64,/9j/4AAQSkZJRgABAQAAAQABAAD/2wBDAAkGBwgHBgkIBwgKCgkLDRYPDQwMDRsUFRAWIB0iIiAdHx8kKDQsJCYxJx8fLT0tMTU3Ojo6Iys/RD84QzQ5Ojf/2wBDAQoKCg0MDRoPDxo3JR8lNzc3Nzc3Nzc3Nzc3Nzc3Nzc3Nzc3Nzc3Nzc3Nzc3Nzc3Nzc3Nzc3Nzc3Nzc3Nzc3Nzf/wAARCACMAIwDASIAAhEBAxEB/8QAGwABAQADAQEBAAAAAAAAAAAAAAUBAwQGAgf/xAA/EAABBAECAwUDBwoHAQAAAAABAAIDEQQFEiExQQYTUWGBInGRFBUjJDJy0zNCUmJjlKGiscEWNUNTdJLC4f/EABcBAQEBAQAAAAAAAAAAAAAAAAABAgP/xAAdEQEBAAICAwEAAAAAAAAAAAAAAQIREjEDIUJB/9oADAMBAAIRAxEAPwD9xREQEREBa8gvbC90YaXhpLQ48Lrha2IRaDyuL2nlEodlQtdGYWvczHYS+MkR0TbuTjIa4D7PXp6kG1M7QDbpkpDbJfGDX32/0VMIMrTi5EeXAJoSSwkgEiuRIP8AELOTJ3OPJLV920urxoWubQ4u40bAiu9mNG2wKumgIO5ERARLRAREQEREBERAREQEREEztCT81S0L9uPr+0aqamdoSRpctC/bj6/tGqmg4Nef3ei5xF7jA9ra5lxFADzshdkTQyJrABTQBw8lwa17UeJEf9TMh/lcH/8AhURyQRma5NKJRDp8r5IJnQzRh3Fjhy5A8C3a4eTgtkmtbJ8bF+SSuyZmte+MGu7YXBtkmvM1+qetA92HiMxIyxhkdbi4vleXucT4k8/DyAAX2/HgkmjmfDG6WK+7eWAuZfOj0QTNH0p+nZOW8OidFO7exoB3REucXNBP5lmwOhLuhAFhKRAREQEREBERAREQFqypvk+PJNsc/Y0u2N5uoXQ81tXxLGJY3Ruva4EGiQa945IJGp5QzOz/AMpjjeGSmNzQ4UdpkbR+HGuatLyGrZOZDJnYrMdz8aIRiCKLa1kbQ6Ortgok3VOIoHgKXrggm5ty6vp8J5R95kGvFo2AHy+kJ97QqamwXNr2Q/8ANxoGxA/rOJc4fAR/FUkBERAREQEREBERAREQEREBERBM7Q/5XLTb9uPr+0aqX9VO7Q381S7QD7cfXpvba3arkOxsGWSMbpSNsTf0nk00fEhBp0MmSKfK6ZWQ+Rv3R7DT6taD6+qpLRhY7cTDgx2G2xRtYD40KW9ARFyahmOw4my90ZGB7RJXNrSa3V1qwiyW3UdRNIo+q5ubFgZT2wd05kTnNkBBogWtI1yWXKixhC1neTmPeH7qDXvaeFddn83ks8o6Tw5Wbi9ayog1aR+0iNrXsymQyRh17g40HDyohwPkfBWrVl2xlhce2UWLS1WWUREBERAREQTO0V/NUtAfbj5/fak313Vo4m8YsMGSQ9O8Ipo9AXH1aubtNlj5FLiwFr8gujLhzEQ3t9p39h18hZFTCxmYkPdtJcSdz3u+093Vx8z/APOVIOjkOKWtGRkx47QZHUSaa0Cy73AcStHe5s/5KJmOw8Q6W3OI+6OXx9E2sxtdthcea7EBYcuZjNjt7Q6XbZ918R5LAwO8FZWRPNfTfsb8G1/G1ugw8bHvuceKMniS1gBKizjP1o+ccd4qJk0w6GOBxafc6qPxWt8ks42x6a+uBBle1g4G+hJu/JUA0cfFZAopomUnUTzDnPLT3OGzabbZc6vPkPNbPk+e78pnMbX+zABf/YuXciaW51yw40kbw5+VPLQ+y/bX8AF00fFZRVm3aYZdZrhh4F+eY/8ACWrLytZhw5pRiaeCyNzrdlvoUL4/Rjh6hWFyajhtz8WTHkc4Me1zSBycCCKI6jjyRHFj5erZGOyWHFwHtcOB+VSC/jFa15bu0rg04UOksIvd300r791NFdfFUtOxTh4jIHSGQtJO4iuZJoDoBdAdBS6kHnSO1rhxdozSOWzvePxBWHYOtSD633OQT+aM58LPgyIE+pK9HSIPFajnzwYeTgQ4GFjxxEOJZM4NJa9m6qjskbm3Y43wuiq51DVJmxDFx9Oe6YEscMt5Ab+kfo+Xl48F869p0UWNlZePbciQsG5ziWtt7LIbfM7W+/aF19n8URYZe528yOJDiKO2zX9z6+qNSet1pgj1WAl7cPCklPB0j8x5cfXuuXkOC6DNrNcMPAv/AJj/AMJU6SgiW29phl1nph4H74/8JcudqGrYxx2nG08OllawNOVIS7xr6PwV1Qu0ccJl0+SUuY8ZDWMewAuBcQeBJG37Is8eHTiiOozaya24eB5/XH/hIZtZ4VhYHrmP/CVFvLivpBMMus9MPA/fH/hIZdZ4Vh4Hn9bf+EqdIghv1bIxsyOPN+b4omuqbZlF72W1xbwLW1ZaePgCeXEWwb5KRquht1Cd8ondE6RoY6mgitsjT6kSH4DmqzRw4hB9IiICIiAiIgj9rXOZ2fzXsIDmtDgT0pwKqY8bYYWRximMaGtHgApPa/d/h7MquIbz8NzbVkI18soiIyL5cxrjZAJ8wvpECkREBERAREQEREBERARFg8UEbtfuPZ7M20ODOJHTe1WQvF9ocPU2Y2qzyOj2yMZukcNzR7TAGsaHggcCTfWquyvaNFWi/MZRERBERAREQEREBERAREQEREBERBG7XBx0DLDOZDOl37bVYCldpnFukvrrLC30MrB/dVQhv1plERAREQEREBERAREQf//Z"/>
          <p:cNvSpPr>
            <a:spLocks noChangeAspect="1" noChangeArrowheads="1"/>
          </p:cNvSpPr>
          <p:nvPr/>
        </p:nvSpPr>
        <p:spPr bwMode="auto">
          <a:xfrm>
            <a:off x="77788" y="-614363"/>
            <a:ext cx="12096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776" name="AutoShape 8" descr="data:image/jpg;base64,/9j/4AAQSkZJRgABAQAAAQABAAD/2wBDAAkGBwgHBgkIBwgKCgkLDRYPDQwMDRsUFRAWIB0iIiAdHx8kKDQsJCYxJx8fLT0tMTU3Ojo6Iys/RD84QzQ5Ojf/2wBDAQoKCg0MDRoPDxo3JR8lNzc3Nzc3Nzc3Nzc3Nzc3Nzc3Nzc3Nzc3Nzc3Nzc3Nzc3Nzc3Nzc3Nzc3Nzc3Nzc3Nzf/wAARCACMAIwDASIAAhEBAxEB/8QAGwABAQADAQEBAAAAAAAAAAAAAAUBAwQGAgf/xAA/EAABBAECAwUDBwoHAQAAAAABAAIDEQQFEiExQQYTUWGBInGRFBUjJDJy0zNCUmJjlKGiscEWNUNTdJLC4f/EABcBAQEBAQAAAAAAAAAAAAAAAAABAgP/xAAdEQEBAAICAwEAAAAAAAAAAAAAAQIREjEDIUJB/9oADAMBAAIRAxEAPwD9xREQEREBa8gvbC90YaXhpLQ48Lrha2IRaDyuL2nlEodlQtdGYWvczHYS+MkR0TbuTjIa4D7PXp6kG1M7QDbpkpDbJfGDX32/0VMIMrTi5EeXAJoSSwkgEiuRIP8AELOTJ3OPJLV920urxoWubQ4u40bAiu9mNG2wKumgIO5ERARLRAREQEREBERAREQEREEztCT81S0L9uPr+0aqamdoSRpctC/bj6/tGqmg4Nef3ei5xF7jA9ra5lxFADzshdkTQyJrABTQBw8lwa17UeJEf9TMh/lcH/8AhURyQRma5NKJRDp8r5IJnQzRh3Fjhy5A8C3a4eTgtkmtbJ8bF+SSuyZmte+MGu7YXBtkmvM1+qetA92HiMxIyxhkdbi4vleXucT4k8/DyAAX2/HgkmjmfDG6WK+7eWAuZfOj0QTNH0p+nZOW8OidFO7exoB3REucXNBP5lmwOhLuhAFhKRAREQEREBERAREQFqypvk+PJNsc/Y0u2N5uoXQ81tXxLGJY3Ruva4EGiQa945IJGp5QzOz/AMpjjeGSmNzQ4UdpkbR+HGuatLyGrZOZDJnYrMdz8aIRiCKLa1kbQ6Ortgok3VOIoHgKXrggm5ty6vp8J5R95kGvFo2AHy+kJ97QqamwXNr2Q/8ANxoGxA/rOJc4fAR/FUkBERAREQEREBERAREQEREBERBM7Q/5XLTb9uPr+0aqX9VO7Q381S7QD7cfXpvba3arkOxsGWSMbpSNsTf0nk00fEhBp0MmSKfK6ZWQ+Rv3R7DT6taD6+qpLRhY7cTDgx2G2xRtYD40KW9ARFyahmOw4my90ZGB7RJXNrSa3V1qwiyW3UdRNIo+q5ubFgZT2wd05kTnNkBBogWtI1yWXKixhC1neTmPeH7qDXvaeFddn83ks8o6Tw5Wbi9ayog1aR+0iNrXsymQyRh17g40HDyohwPkfBWrVl2xlhce2UWLS1WWUREBERAREQTO0V/NUtAfbj5/fak313Vo4m8YsMGSQ9O8Ipo9AXH1aubtNlj5FLiwFr8gujLhzEQ3t9p39h18hZFTCxmYkPdtJcSdz3u+093Vx8z/APOVIOjkOKWtGRkx47QZHUSaa0Cy73AcStHe5s/5KJmOw8Q6W3OI+6OXx9E2sxtdthcea7EBYcuZjNjt7Q6XbZ918R5LAwO8FZWRPNfTfsb8G1/G1ugw8bHvuceKMniS1gBKizjP1o+ccd4qJk0w6GOBxafc6qPxWt8ks42x6a+uBBle1g4G+hJu/JUA0cfFZAopomUnUTzDnPLT3OGzabbZc6vPkPNbPk+e78pnMbX+zABf/YuXciaW51yw40kbw5+VPLQ+y/bX8AF00fFZRVm3aYZdZrhh4F+eY/8ACWrLytZhw5pRiaeCyNzrdlvoUL4/Rjh6hWFyajhtz8WTHkc4Me1zSBycCCKI6jjyRHFj5erZGOyWHFwHtcOB+VSC/jFa15bu0rg04UOksIvd300r791NFdfFUtOxTh4jIHSGQtJO4iuZJoDoBdAdBS6kHnSO1rhxdozSOWzvePxBWHYOtSD633OQT+aM58LPgyIE+pK9HSIPFajnzwYeTgQ4GFjxxEOJZM4NJa9m6qjskbm3Y43wuiq51DVJmxDFx9Oe6YEscMt5Ab+kfo+Xl48F869p0UWNlZePbciQsG5ziWtt7LIbfM7W+/aF19n8URYZe528yOJDiKO2zX9z6+qNSet1pgj1WAl7cPCklPB0j8x5cfXuuXkOC6DNrNcMPAv/AJj/AMJU6SgiW29phl1nph4H74/8JcudqGrYxx2nG08OllawNOVIS7xr6PwV1Qu0ccJl0+SUuY8ZDWMewAuBcQeBJG37Is8eHTiiOozaya24eB5/XH/hIZtZ4VhYHrmP/CVFvLivpBMMus9MPA/fH/hIZdZ4Vh4Hn9bf+EqdIghv1bIxsyOPN+b4omuqbZlF72W1xbwLW1ZaePgCeXEWwb5KRquht1Cd8ondE6RoY6mgitsjT6kSH4DmqzRw4hB9IiICIiAiIgj9rXOZ2fzXsIDmtDgT0pwKqY8bYYWRximMaGtHgApPa/d/h7MquIbz8NzbVkI18soiIyL5cxrjZAJ8wvpECkREBERAREQEREBERARFg8UEbtfuPZ7M20ODOJHTe1WQvF9ocPU2Y2qzyOj2yMZukcNzR7TAGsaHggcCTfWquyvaNFWi/MZRERBERAREQEREBERAREQEREBERBG7XBx0DLDOZDOl37bVYCldpnFukvrrLC30MrB/dVQhv1plERAREQEREBERAREQf//Z"/>
          <p:cNvSpPr>
            <a:spLocks noChangeAspect="1" noChangeArrowheads="1"/>
          </p:cNvSpPr>
          <p:nvPr/>
        </p:nvSpPr>
        <p:spPr bwMode="auto">
          <a:xfrm>
            <a:off x="77788" y="-614363"/>
            <a:ext cx="12096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229600" cy="175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Problems involving finding a rate that a quantity changes by relating that quantity to other quantities whose rates of change are known.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762000" y="-228600"/>
            <a:ext cx="5181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Rates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ttp://www.mnwest.edu/fileadmin/static/website/dmatthews/MATH1121/Spring08/RelatedRates_000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4571999" cy="51816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25908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a diagram.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Read the problem &amp; write “find=” “when=” “given=” with appropriate information.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relating equation &amp; find derivative of both sides of the equation remembering to put d(something)/dt for the variables that change with respect to time.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Substitute “given” &amp; “when” then solve for “find.”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0" y="2057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298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How to set up a related rate problem: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www.clas.ucsb.edu/staff/lee/max%20min%20x%5E3%20with%20f(x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4953000"/>
            <a:ext cx="4762500" cy="1905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610600" cy="1828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local maximum is the maximum value within an open interval.</a:t>
            </a:r>
          </a:p>
          <a:p>
            <a:r>
              <a:rPr lang="en-US" dirty="0" smtClean="0"/>
              <a:t>A local minimum is the minimum value within an open interval.</a:t>
            </a:r>
          </a:p>
          <a:p>
            <a:r>
              <a:rPr lang="en-US" dirty="0" smtClean="0"/>
              <a:t>If a function has a local maximum value or local minimum value at an interior point c of its domain &amp; if f’ exists at c: f’(c)=0.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Maximum/Minimum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Finding the critical points (max/min):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5146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derivative.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 equal to 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6576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After plugging in a number larger than, and smaller than the critical points on the interval, determine if at the point the sign changes from positive to negative (max) or negative to positive (min).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6866" name="Picture 2" descr="http://img.sparknotes.com/figures/E/eeb0fa64da5c2a1115cdf73c3ef2f0fc/derivapps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14600"/>
            <a:ext cx="3124200" cy="23622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248400" y="5029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1524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line y=L is a horizontal asymptote of the graph of f if lim f(x)=L or limf(x)=L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Asymptotes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524000"/>
            <a:ext cx="65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X-&gt;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2967523" y="1531391"/>
            <a:ext cx="377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1524000"/>
            <a:ext cx="65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X-&gt; 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177323" y="1528277"/>
            <a:ext cx="377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742182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Finding a horizontal asymptote (when looking at exponential degree):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2667000"/>
            <a:ext cx="5029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Bottom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bigger: y=0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bigger: none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Same: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Leading coefficients (y=?)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2362200"/>
            <a:ext cx="2743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For negative infinity, after establishing asymptote, plug in a negative number to equation to make sure signs don’t change!</a:t>
            </a:r>
            <a:endParaRPr lang="en-US" sz="1900" dirty="0"/>
          </a:p>
        </p:txBody>
      </p:sp>
      <p:pic>
        <p:nvPicPr>
          <p:cNvPr id="18434" name="Picture 2" descr="http://webgraphing.com/images/tricks/mspstore558799997_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800600"/>
            <a:ext cx="4191000" cy="187642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610598" y="4507468"/>
            <a:ext cx="4457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Graph enclosed by horizontal asymptotes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6200" y="4038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18436" name="Picture 4" descr="image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419600"/>
            <a:ext cx="4572000" cy="1066800"/>
          </a:xfrm>
          <a:prstGeom prst="rect">
            <a:avLst/>
          </a:prstGeom>
          <a:noFill/>
        </p:spPr>
      </p:pic>
      <p:pic>
        <p:nvPicPr>
          <p:cNvPr id="18438" name="Picture 6" descr="image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562600"/>
            <a:ext cx="41148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981200"/>
          </a:xfrm>
        </p:spPr>
        <p:txBody>
          <a:bodyPr/>
          <a:lstStyle/>
          <a:p>
            <a:r>
              <a:rPr lang="en-US" dirty="0" smtClean="0"/>
              <a:t>A differentiable function f is: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Concave up if f’(x) is increasing at f’’(x)&gt;0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Concave down if f’(x) is decreasing at f’’(x)&lt;0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209800" y="-228600"/>
            <a:ext cx="7315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Concavity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4" name="Picture 2" descr="http://www.mathnotes.org/content/math/calculus/differentiation/images/graphs/concave_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819400"/>
            <a:ext cx="2590800" cy="2590800"/>
          </a:xfrm>
          <a:prstGeom prst="rect">
            <a:avLst/>
          </a:prstGeom>
          <a:noFill/>
        </p:spPr>
      </p:pic>
      <p:pic>
        <p:nvPicPr>
          <p:cNvPr id="6" name="Picture 2" descr="http://www.mathnotes.org/content/math/calculus/differentiation/images/graphs/concave_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248400" y="2743200"/>
            <a:ext cx="2590800" cy="2590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57600" y="426720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Concave up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3048000"/>
            <a:ext cx="155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Concave down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33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To test for concavity: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304800" y="3505200"/>
            <a:ext cx="4800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667000"/>
            <a:ext cx="3733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y’’&gt;0 or undefined then y=CCU (above tangent lines)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y’’&lt;0 or undefined then y=CCD (below tangent lines)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2209800"/>
            <a:ext cx="274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Point of inflection is where it changes signs!</a:t>
            </a:r>
            <a:endParaRPr lang="en-US" sz="1900" dirty="0"/>
          </a:p>
        </p:txBody>
      </p:sp>
      <p:pic>
        <p:nvPicPr>
          <p:cNvPr id="44036" name="Picture 4" descr="http://04.edu-cdn.com/files/static/mcgrawhillprof/9780071624756/TEST_FOR_CONCAVITY_AND_POINTS_OF_INFLECTION_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876800"/>
            <a:ext cx="3505200" cy="2438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133600" y="5791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process of taking an antiderivative, a function F whose derivative is the given function ƒ.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524000" y="-228600"/>
            <a:ext cx="5867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The expression:                is read as antiderivative of f with respect to x so the differential dx serves to identify the x as the variable of integration.  The rules are: 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8914" name="Picture 2" descr="\int_a^b \! f(x)\,dx \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1143000" cy="558209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916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33800"/>
            <a:ext cx="297235" cy="476251"/>
          </a:xfrm>
          <a:prstGeom prst="rect">
            <a:avLst/>
          </a:prstGeom>
          <a:noFill/>
        </p:spPr>
      </p:pic>
      <p:pic>
        <p:nvPicPr>
          <p:cNvPr id="10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267200"/>
            <a:ext cx="297235" cy="476251"/>
          </a:xfrm>
          <a:prstGeom prst="rect">
            <a:avLst/>
          </a:prstGeom>
          <a:noFill/>
        </p:spPr>
      </p:pic>
      <p:pic>
        <p:nvPicPr>
          <p:cNvPr id="11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715000"/>
            <a:ext cx="297235" cy="476251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581400" y="37338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0dx=c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kdx=kx+c (where k=constant)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pull constant out in front.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dx=(x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+1)/(n+1) +c  (where n is not equal to 1)</a:t>
            </a:r>
          </a:p>
        </p:txBody>
      </p:sp>
      <p:pic>
        <p:nvPicPr>
          <p:cNvPr id="38918" name="Picture 6" descr="http://studyvilla.com/Images/Forms/inde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495799"/>
            <a:ext cx="2762250" cy="228600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41910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297235" cy="47625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Found with an integral, the area represents the signed area between y=f(x) and the interval [a,b] that is a definite integral can be a negative or positive number (profit, distance, consumption, etc.).  However, if it represents area then the region is bounded by the x axis and vertical lines x=a and x=b, which is always positive.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057400" y="-228600"/>
            <a:ext cx="5867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8" name="AutoShape 2" descr="data:image/jpg;base64,/9j/4AAQSkZJRgABAQAAAQABAAD/2wBDAAkGBwgHBgkIBwgKCgkLDRYPDQwMDRsUFRAWIB0iIiAdHx8kKDQsJCYxJx8fLT0tMTU3Ojo6Iys/RD84QzQ5Ojf/2wBDAQoKCg0MDRoPDxo3JR8lNzc3Nzc3Nzc3Nzc3Nzc3Nzc3Nzc3Nzc3Nzc3Nzc3Nzc3Nzc3Nzc3Nzc3Nzc3Nzc3Nzf/wAARCACXAKwDASIAAhEBAxEB/8QAGwABAAIDAQEAAAAAAAAAAAAAAAUGAQIEAwf/xABMEAABAwMBAwQNCQQHCQAAAAABAAIDBAURBhIhMTZBUWEHExQicXN0dYGys7TSFSMyNDVWkZWxJmJjZBZEUnKCodEkJTNCQ0alwfD/xAAUAQEAAAAAAAAAAAAAAAAAAAAA/8QAFBEBAAAAAAAAAAAAAAAAAAAAAP/aAAwDAQACEQMRAD8A+4oiIIvU9zbZtP3G5OIHc1O+RuR/zAbv88LTSt1F903broMbVVTMkcG8A/HfD0HKpfZ4uE0elIbTRsfJU3KoDBGwZcWMG27d4Q38SvHsFXORukqq11zJI57ZMSWOadoRPbttOOvvsehBPXPXUVuu16tktBJ2+20bauPEo/2lpLQA0Y3HLgPCrbRySTUsUs0JgkexrnROIJYSMlpI6DuVPp7JQaj1pFqhrZHU9NRshhLgWtnftF4djnDMj/F1tV1AwgyiIgIiICIiAiIgIiICIiAiIgIiICIiCH1Bb6WSnqrhJEH1MVFNHE92/tbXNO1s9GcDJ6l5aXoKVtstle2Frap9ugifI3cXtDWkA9ODnHRk9K7739kV3k0nqleOmOTlq8jh9RqCTA35WURAREQEREBERAREQEREBERAREQEREBEXhV1lPRU76isnjghYMukkcGtaOslB43r7IrvJ5PVK59LH9mrSf5KH2bVFXO91dyt1W2zW176cwyZrKwmCMjZP0GkF7/DgDrK8dOWi5Ven7Yaq/VMcJpIdmGiiZDhuwNxcQ5xOOcFqC35TIUJ/RW3uHz09zmPTJc6g/5B4CwdLUIHzFVdYD0x3Of9C8g+lBOZCyqhfIrzp+gNZQXuWqa2WKMwXCFkgO3I1n02Brhja58rpj1NU0e6+218EY41dITPCB0uAAez0tI6SgsyLno62mroGVFFPFPA8ZbJE8OafSF0BAREQEWCccVDW/VNnuEVRNS1jXU9OC59Q5jmxEAkEte4BrgCCDglBNIvKCdk8LJY87D2hzcgg4PUd684K6nqKmopopWunpy0Sx8HMyMgkdBHA8OPQg6UQIgIiICIiCDuF8k7qkt1mp+7K9mBKXHZhps7wZH9OCDsjLju4A5Si0+x1SyuvM5uVcw5Y6VmIoT/AA4+DfCcu61OIg47uB8lVniJPVK5dKcmbQf5KH2bV1Xffa6wfwH+qVy6T5MWjyGD2bUEsiIggNc8nneVUnvEa3G45G4rTXPJ53ldJ7xGtkEbPZoRUvrLdNJbq1/0pqbAEnjGHvX+EjPQV7wakqbcAzUlO2KLmuNM0ugP99u90Xpy395daf8A3FBMwzMnjZLC9skbwHNewggjpBHFeipwtUtvldPp+oFC9xLn05btU0p64896T/aZg9IcpCj1PEyZlNfIDbKl52WOkftQSn9yXcM9Ttl3Ugzr+sNDoy81LZHxujo5Nl7Dg7RGBvwechfPtO25zbdoDT0jpHU1S19zqmPxgiNoe1nDe3bcDg/6K+dkKx1updLVVots0EMtSWBz5iQ0NDg48AegL0l07s19iraSRrJLXG6nLXcJIXNDXDqILWuHgxz5AVnUl8ucGsobbbrq5lBccUckzow5tBVfSAadnBc5gPeknBOTjgu+3vc7ssVUUUj3sprFFFUOdjLnmUuaTjdnBP4qxzWC1voZKT5MpHQulNR2lzAGmXjt9Rzz8V56fsYtcldWTyie4XCUS1UwGBuGGsaOZrRuGd/EnigmQiIgIixkdKDKLydUQMmZC+VjZZASxhcA5wHHA516oCIiDluv2bV+Jf6pXHpPfpezn+Rg9m1dl0+zarxL/VK4tI8lrN5BB7NqCXREQQGueTzvK6T3iNbLXXPJ53ldJ7xGtkBERAWs0Uc8T4po2SRPGHRvGWuHQQeK3QoIqG21ds32GvdTxj+p1IM1P6N+0z/Ccfursj1NPSjF6tNTTgcaikBqYvTsjbHpb6V0hP8A1wQddvvtquX1C40s54bLJmlw8IzkKQz1FVmtttBcPr1FTVB/tSxNcfxIyuL+jNoYfmaaSHqgqZYh+DXBBc89RXLXXSgtzC+vraamaN5M0rWfqVVjpq1u/wCJFUSDolrZ3j8C8rpo7LaqJwfSW2kieOD2wt2vxxlB7t1fS1tS6lsdJVXOdsYkJjZ2uINJIB234BGWne3a4L07j1DcfrldDbIDxioR2yUjoMrxgehmegheFp77WNZtEn/ddPvO/wD606s6CMtlit9skdNTU4NQ/wCnUyuMkz/C9xLj4M4UmiICIiDluf2dVeJf6pXFpHktZvIIPZtXdcvs+p8S/wBUrg0fyUsvkEHs2oJhERBAa55PO8rpPeI1stdc8nneV0nvEa2QEREGUKIUAIgyeAJRAQohQYWVhZQcdp3ayqvNUHtp1aFV7VyzqfNcPtplaEBERAREQc1x+oVI/hP9Urg0fyUsvkEHs2qQuH1Go8U79Co7R3JOy+b4PZtQTKIiCA1zyed5XSe8RrZa655PO8rpPeI1sgIiIMoSBxOBzovOphZUU8sEhcGSsdG7ZODhwwcHmO9BQKeqq2Xw2rUTrhS3Cpr+2W+4MmcaeeMPDhE0NIDctGzgjnyd/H6GoeHT0DZKB1TV1VYLeQaVk7m7Mbg3ZDu9aNogbgTw8KmOCAhRCgwsrCyOKDitXLOo81xe2lVpVWtZ/bSfzXH7aRWlAREQEREHPX/Up/Fu/QqN0ZyRsnm+n9m1Sdb9Tn8W79FG6M5JWTzfT+zagmUREEBrnk87yuk94jWy11zyed5XSe8RrZAREQZQohQAiBEBCiFBhZWEQcVt5aS+ame2erUqrbT+2snmpvtnK0B2ebCDZECIBUPcK+8wVTmUVmZUwgDEprWxknn70tKmEQVqqueoDTSh+nowCx2SLizo/uqO0rcr8zTFobDp9kkYoYA1/wAoMbtDtbcHGzu8CuFYM0s3i3foVGaM5I2TzfT+zag5/lXUPPpxnouLPhWflXUH3cb+YR/6KwLBQU3UEuo7rbH0sWnmMf22GQOdcI8HYka/HDn2celefdWq/utB+bM+BcOpuyYLUa6SgtzauCirY6F73zlhkmcCS1gDTubjeTxzuX0KMuLRtjDsbwOYoKZ3Vqr7rQ/mzPgWO69VfdWL0XaP4Vd0QUnuvVP3VZ+ax/CndeqOfSjfRdYvhV2RBSe7NUfdRv5tF8KyKzU/PpP/AMtF8KuqIKT3bqb7pn82h+FO7dTfdI/m0Pwq7IgpPdupvukfzaH4U7t1MP8AtM/m0Pwq7Krdky5yWjQ12raed8E7IgIpGOLXNeXAAgjrKCNon6ijvz7jNph7WGjFOGNuMLjnbLs53dKpfZM1JfNNV1Ncba+qs1RUn52ikqoaiKb98RgnZPMSBv3c+Vf9B6liuUPyLUmtF3t1NCavutmHSFzQS8c5GTz4PDcpz5DtjbhJce4KZ9c/+sSsDn7uADjkgDoCD5tovsh62u2w2p0g+siPGphzTjw9/wB6fxX1enlklhY+SF0T3DLo3EEtPRkHH4Kpae1ZcLzc3W5tobFUUVTJDcszHYga36DmHZ77a5hu3A55lcsdSDKIiDSZhkiewHG00jK5bJQm2WehoDIJDS08cJeBja2WhucehEQdqwQiIKLVdjC1T1klQK6vY19zFy7RtMdGJefcW7wetXoDCIgyiIgIiICIiAiIgKs9kDTlTqmwC201TFB8/HLJ21pLZGtOdk44ZON/UiINtM6bdbbtdb1XSsluNze3bEQOxDG0YaxpO89ZOM9AU3caaSropqeKplpXyMLRPDjbZnnGQRn0IiCGtWkaK0Xn5St0ksBfStp54W7OxPs5Ie7dnb38c7+dWJEQf//Z"/>
          <p:cNvSpPr>
            <a:spLocks noChangeAspect="1" noChangeArrowheads="1"/>
          </p:cNvSpPr>
          <p:nvPr/>
        </p:nvSpPr>
        <p:spPr bwMode="auto">
          <a:xfrm>
            <a:off x="77788" y="-658813"/>
            <a:ext cx="1504950" cy="1314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data:image/jpg;base64,/9j/4AAQSkZJRgABAQAAAQABAAD/2wBDAAkGBwgHBgkIBwgKCgkLDRYPDQwMDRsUFRAWIB0iIiAdHx8kKDQsJCYxJx8fLT0tMTU3Ojo6Iys/RD84QzQ5Ojf/2wBDAQoKCg0MDRoPDxo3JR8lNzc3Nzc3Nzc3Nzc3Nzc3Nzc3Nzc3Nzc3Nzc3Nzc3Nzc3Nzc3Nzc3Nzc3Nzc3Nzc3Nzf/wAARCACXAKwDASIAAhEBAxEB/8QAGwABAAIDAQEAAAAAAAAAAAAAAAUGAQIEAwf/xABMEAABAwMBAwQNCQQHCQAAAAABAAIDBAURBhIhMTZBUWEHExQicXN0dYGys7TSFSMyNDVWkZWxJmJjZBZEUnKCodEkJTNCQ0alwfD/xAAUAQEAAAAAAAAAAAAAAAAAAAAA/8QAFBEBAAAAAAAAAAAAAAAAAAAAAP/aAAwDAQACEQMRAD8A+4oiIIvU9zbZtP3G5OIHc1O+RuR/zAbv88LTSt1F903broMbVVTMkcG8A/HfD0HKpfZ4uE0elIbTRsfJU3KoDBGwZcWMG27d4Q38SvHsFXORukqq11zJI57ZMSWOadoRPbttOOvvsehBPXPXUVuu16tktBJ2+20bauPEo/2lpLQA0Y3HLgPCrbRySTUsUs0JgkexrnROIJYSMlpI6DuVPp7JQaj1pFqhrZHU9NRshhLgWtnftF4djnDMj/F1tV1AwgyiIgIiICIiAiIgIiICIiAiIgIiICIiCH1Bb6WSnqrhJEH1MVFNHE92/tbXNO1s9GcDJ6l5aXoKVtstle2Frap9ugifI3cXtDWkA9ODnHRk9K7739kV3k0nqleOmOTlq8jh9RqCTA35WURAREQEREBERAREQEREBERAREQEREBEXhV1lPRU76isnjghYMukkcGtaOslB43r7IrvJ5PVK59LH9mrSf5KH2bVFXO91dyt1W2zW176cwyZrKwmCMjZP0GkF7/DgDrK8dOWi5Ven7Yaq/VMcJpIdmGiiZDhuwNxcQ5xOOcFqC35TIUJ/RW3uHz09zmPTJc6g/5B4CwdLUIHzFVdYD0x3Of9C8g+lBOZCyqhfIrzp+gNZQXuWqa2WKMwXCFkgO3I1n02Brhja58rpj1NU0e6+218EY41dITPCB0uAAez0tI6SgsyLno62mroGVFFPFPA8ZbJE8OafSF0BAREQEWCccVDW/VNnuEVRNS1jXU9OC59Q5jmxEAkEte4BrgCCDglBNIvKCdk8LJY87D2hzcgg4PUd684K6nqKmopopWunpy0Sx8HMyMgkdBHA8OPQg6UQIgIiICIiCDuF8k7qkt1mp+7K9mBKXHZhps7wZH9OCDsjLju4A5Si0+x1SyuvM5uVcw5Y6VmIoT/AA4+DfCcu61OIg47uB8lVniJPVK5dKcmbQf5KH2bV1Xffa6wfwH+qVy6T5MWjyGD2bUEsiIggNc8nneVUnvEa3G45G4rTXPJ53ldJ7xGtkEbPZoRUvrLdNJbq1/0pqbAEnjGHvX+EjPQV7wakqbcAzUlO2KLmuNM0ugP99u90Xpy395daf8A3FBMwzMnjZLC9skbwHNewggjpBHFeipwtUtvldPp+oFC9xLn05btU0p64896T/aZg9IcpCj1PEyZlNfIDbKl52WOkftQSn9yXcM9Ttl3Ugzr+sNDoy81LZHxujo5Nl7Dg7RGBvwechfPtO25zbdoDT0jpHU1S19zqmPxgiNoe1nDe3bcDg/6K+dkKx1updLVVots0EMtSWBz5iQ0NDg48AegL0l07s19iraSRrJLXG6nLXcJIXNDXDqILWuHgxz5AVnUl8ucGsobbbrq5lBccUckzow5tBVfSAadnBc5gPeknBOTjgu+3vc7ssVUUUj3sprFFFUOdjLnmUuaTjdnBP4qxzWC1voZKT5MpHQulNR2lzAGmXjt9Rzz8V56fsYtcldWTyie4XCUS1UwGBuGGsaOZrRuGd/EnigmQiIgIixkdKDKLydUQMmZC+VjZZASxhcA5wHHA516oCIiDluv2bV+Jf6pXHpPfpezn+Rg9m1dl0+zarxL/VK4tI8lrN5BB7NqCXREQQGueTzvK6T3iNbLXXPJ53ldJ7xGtkBERAWs0Uc8T4po2SRPGHRvGWuHQQeK3QoIqG21ds32GvdTxj+p1IM1P6N+0z/Ccfursj1NPSjF6tNTTgcaikBqYvTsjbHpb6V0hP8A1wQddvvtquX1C40s54bLJmlw8IzkKQz1FVmtttBcPr1FTVB/tSxNcfxIyuL+jNoYfmaaSHqgqZYh+DXBBc89RXLXXSgtzC+vraamaN5M0rWfqVVjpq1u/wCJFUSDolrZ3j8C8rpo7LaqJwfSW2kieOD2wt2vxxlB7t1fS1tS6lsdJVXOdsYkJjZ2uINJIB234BGWne3a4L07j1DcfrldDbIDxioR2yUjoMrxgehmegheFp77WNZtEn/ddPvO/wD606s6CMtlit9skdNTU4NQ/wCnUyuMkz/C9xLj4M4UmiICIiDluf2dVeJf6pXFpHktZvIIPZtXdcvs+p8S/wBUrg0fyUsvkEHs2oJhERBAa55PO8rpPeI1stdc8nneV0nvEa2QEREGUKIUAIgyeAJRAQohQYWVhZQcdp3ayqvNUHtp1aFV7VyzqfNcPtplaEBERAREQc1x+oVI/hP9Urg0fyUsvkEHs2qQuH1Go8U79Co7R3JOy+b4PZtQTKIiCA1zyed5XSe8RrZa655PO8rpPeI1sgIiIMoSBxOBzovOphZUU8sEhcGSsdG7ZODhwwcHmO9BQKeqq2Xw2rUTrhS3Cpr+2W+4MmcaeeMPDhE0NIDctGzgjnyd/H6GoeHT0DZKB1TV1VYLeQaVk7m7Mbg3ZDu9aNogbgTw8KmOCAhRCgwsrCyOKDitXLOo81xe2lVpVWtZ/bSfzXH7aRWlAREQEREHPX/Up/Fu/QqN0ZyRsnm+n9m1Sdb9Tn8W79FG6M5JWTzfT+zagmUREEBrnk87yuk94jWy11zyed5XSe8RrZAREQZQohQAiBEBCiFBhZWEQcVt5aS+ame2erUqrbT+2snmpvtnK0B2ebCDZECIBUPcK+8wVTmUVmZUwgDEprWxknn70tKmEQVqqueoDTSh+nowCx2SLizo/uqO0rcr8zTFobDp9kkYoYA1/wAoMbtDtbcHGzu8CuFYM0s3i3foVGaM5I2TzfT+zag5/lXUPPpxnouLPhWflXUH3cb+YR/6KwLBQU3UEuo7rbH0sWnmMf22GQOdcI8HYka/HDn2celefdWq/utB+bM+BcOpuyYLUa6SgtzauCirY6F73zlhkmcCS1gDTubjeTxzuX0KMuLRtjDsbwOYoKZ3Vqr7rQ/mzPgWO69VfdWL0XaP4Vd0QUnuvVP3VZ+ax/CndeqOfSjfRdYvhV2RBSe7NUfdRv5tF8KyKzU/PpP/AMtF8KuqIKT3bqb7pn82h+FO7dTfdI/m0Pwq7IgpPdupvukfzaH4U7t1MP8AtM/m0Pwq7Krdky5yWjQ12raed8E7IgIpGOLXNeXAAgjrKCNon6ijvz7jNph7WGjFOGNuMLjnbLs53dKpfZM1JfNNV1Ncba+qs1RUn52ikqoaiKb98RgnZPMSBv3c+Vf9B6liuUPyLUmtF3t1NCavutmHSFzQS8c5GTz4PDcpz5DtjbhJce4KZ9c/+sSsDn7uADjkgDoCD5tovsh62u2w2p0g+siPGphzTjw9/wB6fxX1enlklhY+SF0T3DLo3EEtPRkHH4Kpae1ZcLzc3W5tobFUUVTJDcszHYga36DmHZ77a5hu3A55lcsdSDKIiDSZhkiewHG00jK5bJQm2WehoDIJDS08cJeBja2WhucehEQdqwQiIKLVdjC1T1klQK6vY19zFy7RtMdGJefcW7wetXoDCIgyiIgIiICIiAiIgKs9kDTlTqmwC201TFB8/HLJ21pLZGtOdk44ZON/UiINtM6bdbbtdb1XSsluNze3bEQOxDG0YaxpO89ZOM9AU3caaSropqeKplpXyMLRPDjbZnnGQRn0IiCGtWkaK0Xn5St0ksBfStp54W7OxPs5Ie7dnb38c7+dWJEQf//Z"/>
          <p:cNvSpPr>
            <a:spLocks noChangeAspect="1" noChangeArrowheads="1"/>
          </p:cNvSpPr>
          <p:nvPr/>
        </p:nvSpPr>
        <p:spPr bwMode="auto">
          <a:xfrm>
            <a:off x="77788" y="-658813"/>
            <a:ext cx="1504950" cy="1314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6" descr="http://t0.gstatic.com/images?q=tbn:ANd9GcRaqlxzBo41zqE8qbdHfdPHLdEVsV-f8_dFAJLY1rk7EKc1apcqh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794896"/>
            <a:ext cx="3505200" cy="3063104"/>
          </a:xfrm>
          <a:prstGeom prst="rect">
            <a:avLst/>
          </a:prstGeom>
          <a:noFill/>
        </p:spPr>
      </p:pic>
      <p:pic>
        <p:nvPicPr>
          <p:cNvPr id="39944" name="Picture 8" descr="http://www.a-levelmathstutor.com/images/integration/defin-int-prob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114800"/>
            <a:ext cx="2600325" cy="2552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33528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Area =  top curve – bottom curve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324350"/>
            <a:ext cx="221035" cy="354158"/>
          </a:xfrm>
          <a:prstGeom prst="rect">
            <a:avLst/>
          </a:prstGeom>
          <a:noFill/>
        </p:spPr>
      </p:pic>
      <p:pic>
        <p:nvPicPr>
          <p:cNvPr id="9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323" y="3943349"/>
            <a:ext cx="249677" cy="40005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smtClean="0"/>
              <a:t>Used for complex integration.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81000" y="-228600"/>
            <a:ext cx="7315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by substitution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Steps for “u” substitution: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981200"/>
            <a:ext cx="4800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“u” (inner part of composition) under radical, in parentheses, or attached to trig function.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 “du” derivative of “u”.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 in terms of “u”.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integral.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 back (switch “u” so there are no “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u’s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final answer.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0200" y="1981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2438400"/>
            <a:ext cx="28956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smtClean="0"/>
              <a:t>3x</a:t>
            </a:r>
            <a:r>
              <a:rPr lang="en-US" sz="2700" baseline="30000" dirty="0" smtClean="0"/>
              <a:t>2</a:t>
            </a:r>
            <a:r>
              <a:rPr lang="en-US" sz="2700" dirty="0" smtClean="0"/>
              <a:t>sinx</a:t>
            </a:r>
            <a:r>
              <a:rPr lang="en-US" sz="2700" baseline="30000" dirty="0" smtClean="0"/>
              <a:t>3</a:t>
            </a:r>
            <a:r>
              <a:rPr lang="en-US" sz="2700" dirty="0" smtClean="0"/>
              <a:t>dx</a:t>
            </a:r>
          </a:p>
          <a:p>
            <a:endParaRPr lang="en-US" sz="2400" dirty="0" smtClean="0"/>
          </a:p>
          <a:p>
            <a:r>
              <a:rPr lang="en-US" sz="2400" dirty="0" smtClean="0"/>
              <a:t>1. u=x</a:t>
            </a:r>
            <a:r>
              <a:rPr lang="en-US" sz="2400" baseline="30000" dirty="0" smtClean="0"/>
              <a:t>3</a:t>
            </a:r>
          </a:p>
          <a:p>
            <a:r>
              <a:rPr lang="en-US" sz="2400" dirty="0" smtClean="0"/>
              <a:t>2. du=3x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3.   </a:t>
            </a:r>
            <a:r>
              <a:rPr lang="en-US" sz="2400" dirty="0" err="1" smtClean="0"/>
              <a:t>sinudu</a:t>
            </a:r>
            <a:endParaRPr lang="en-US" sz="2400" dirty="0" smtClean="0"/>
          </a:p>
          <a:p>
            <a:pPr marL="342900" indent="-342900">
              <a:buAutoNum type="arabicPeriod" startAt="4"/>
            </a:pPr>
            <a:r>
              <a:rPr lang="en-US" sz="2400" dirty="0" err="1" smtClean="0"/>
              <a:t>sinudu</a:t>
            </a:r>
            <a:r>
              <a:rPr lang="en-US" sz="2400" dirty="0" smtClean="0"/>
              <a:t>=-</a:t>
            </a:r>
            <a:r>
              <a:rPr lang="en-US" sz="2400" dirty="0" err="1" smtClean="0"/>
              <a:t>cosu</a:t>
            </a:r>
            <a:r>
              <a:rPr lang="en-US" sz="2400" dirty="0" smtClean="0"/>
              <a:t> +c</a:t>
            </a:r>
          </a:p>
          <a:p>
            <a:pPr marL="342900" indent="-342900">
              <a:buAutoNum type="arabicPeriod" startAt="4"/>
            </a:pPr>
            <a:r>
              <a:rPr lang="en-US" sz="2400" dirty="0" smtClean="0"/>
              <a:t>-cosx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+c</a:t>
            </a:r>
            <a:endParaRPr lang="en-US" sz="2400" dirty="0"/>
          </a:p>
        </p:txBody>
      </p:sp>
      <p:pic>
        <p:nvPicPr>
          <p:cNvPr id="11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438400"/>
            <a:ext cx="297235" cy="4762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1"/>
            <a:ext cx="8229600" cy="1905000"/>
          </a:xfrm>
        </p:spPr>
        <p:txBody>
          <a:bodyPr/>
          <a:lstStyle/>
          <a:p>
            <a:r>
              <a:rPr lang="en-US" dirty="0" smtClean="0"/>
              <a:t>To find the volume of a solid of revolution with the disk method, use one of the following: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81000" y="-228600"/>
            <a:ext cx="7315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by the Disk Method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133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Horizontal method of revolution: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200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Vertical method of revolution: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25146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volume=V=        [R(x)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]dx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657600"/>
            <a:ext cx="5181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volume=V=           [R(y)]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</a:p>
        </p:txBody>
      </p:sp>
      <p:pic>
        <p:nvPicPr>
          <p:cNvPr id="40962" name="Picture 2" descr="http://t1.gstatic.com/images?q=tbn:ANd9GcSB9nHrKeEcE0hlGjNHmP666-E2NgvkGvzvtrfX-19ClIGfGIs25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00400"/>
            <a:ext cx="3276600" cy="3657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38200" y="4267200"/>
            <a:ext cx="54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Find area bounded by: f(x)= (3x-x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</a:p>
          <a:p>
            <a:r>
              <a:rPr lang="en-US" sz="2400" dirty="0" smtClean="0"/>
              <a:t> and the x axis 0</a:t>
            </a:r>
            <a:r>
              <a:rPr lang="en-US" sz="2400" u="sng" dirty="0" smtClean="0"/>
              <a:t>&lt;</a:t>
            </a:r>
            <a:r>
              <a:rPr lang="en-US" sz="2400" dirty="0" smtClean="0"/>
              <a:t>x</a:t>
            </a:r>
            <a:r>
              <a:rPr lang="en-US" sz="2400" u="sng" dirty="0" smtClean="0"/>
              <a:t>&lt;</a:t>
            </a:r>
            <a:r>
              <a:rPr lang="en-US" sz="2400" dirty="0" smtClean="0"/>
              <a:t>3</a:t>
            </a:r>
          </a:p>
          <a:p>
            <a:r>
              <a:rPr lang="en-US" sz="2400" dirty="0" smtClean="0"/>
              <a:t>  [(3x-x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 </a:t>
            </a:r>
            <a:r>
              <a:rPr lang="en-US" sz="2400" dirty="0" smtClean="0"/>
              <a:t>-0]</a:t>
            </a:r>
            <a:r>
              <a:rPr lang="en-US" sz="2400" baseline="30000" dirty="0" smtClean="0"/>
              <a:t> 2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baseline="30000" dirty="0"/>
          </a:p>
        </p:txBody>
      </p:sp>
      <p:pic>
        <p:nvPicPr>
          <p:cNvPr id="11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186" y="5086349"/>
            <a:ext cx="297235" cy="476251"/>
          </a:xfrm>
          <a:prstGeom prst="rect">
            <a:avLst/>
          </a:prstGeom>
          <a:noFill/>
        </p:spPr>
      </p:pic>
      <p:pic>
        <p:nvPicPr>
          <p:cNvPr id="12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8965" y="3657600"/>
            <a:ext cx="297235" cy="476251"/>
          </a:xfrm>
          <a:prstGeom prst="rect">
            <a:avLst/>
          </a:prstGeom>
          <a:noFill/>
        </p:spPr>
      </p:pic>
      <p:pic>
        <p:nvPicPr>
          <p:cNvPr id="13" name="Picture 4" descr="http://t2.gstatic.com/images?q=tbn:ANd9GcTBen2CPvTiqibw0ztpy0hE4WvdHRq1YkHILs15HgxUg6TP1J-5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4165" y="2590800"/>
            <a:ext cx="297235" cy="47625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505200" y="2450068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87984" y="281940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70994" y="3974068"/>
            <a:ext cx="25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c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73784" y="3593068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2586" y="5410200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8200" y="4953000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3</a:t>
            </a:r>
            <a:endParaRPr lang="en-US" dirty="0"/>
          </a:p>
        </p:txBody>
      </p:sp>
      <p:pic>
        <p:nvPicPr>
          <p:cNvPr id="40964" name="Picture 4" descr="http://upload.wikimedia.org/wikipedia/commons/thumb/0/09/Pi-symbol_(updated).svg/588px-Pi-symbol_(updated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657600"/>
            <a:ext cx="551017" cy="533400"/>
          </a:xfrm>
          <a:prstGeom prst="rect">
            <a:avLst/>
          </a:prstGeom>
          <a:noFill/>
        </p:spPr>
      </p:pic>
      <p:pic>
        <p:nvPicPr>
          <p:cNvPr id="21" name="Picture 4" descr="http://upload.wikimedia.org/wikipedia/commons/thumb/0/09/Pi-symbol_(updated).svg/588px-Pi-symbol_(updated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514600"/>
            <a:ext cx="551017" cy="533400"/>
          </a:xfrm>
          <a:prstGeom prst="rect">
            <a:avLst/>
          </a:prstGeom>
          <a:noFill/>
        </p:spPr>
      </p:pic>
      <p:pic>
        <p:nvPicPr>
          <p:cNvPr id="22" name="Picture 4" descr="http://upload.wikimedia.org/wikipedia/commons/thumb/0/09/Pi-symbol_(updated).svg/588px-Pi-symbol_(updated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277" y="5029200"/>
            <a:ext cx="551017" cy="5334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-76200" y="4038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The line that is perpendicular to the tangent line at the point of tangency.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057400" y="-304800"/>
            <a:ext cx="7315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Finding the normal line: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286000"/>
            <a:ext cx="5181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line that is a negative reciprocal of the derivative.</a:t>
            </a:r>
          </a:p>
        </p:txBody>
      </p:sp>
      <p:pic>
        <p:nvPicPr>
          <p:cNvPr id="49154" name="Picture 2" descr="http://media.wiley.com/Lux/24/39424.ngr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962400"/>
            <a:ext cx="2057400" cy="476450"/>
          </a:xfrm>
          <a:prstGeom prst="rect">
            <a:avLst/>
          </a:prstGeom>
          <a:noFill/>
        </p:spPr>
      </p:pic>
      <p:pic>
        <p:nvPicPr>
          <p:cNvPr id="49156" name="Picture 4" descr="http://media.wiley.com/Lux/40/39340.nce00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334000"/>
            <a:ext cx="1752600" cy="145554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438400" y="4419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/>
              <a:t>If f</a:t>
            </a:r>
            <a:r>
              <a:rPr lang="en-US" b="1" dirty="0" smtClean="0"/>
              <a:t>′(−1)=−½ and the slope of the normal line is −1/ </a:t>
            </a:r>
            <a:r>
              <a:rPr lang="en-US" b="1" i="1" dirty="0" smtClean="0"/>
              <a:t>f</a:t>
            </a:r>
            <a:r>
              <a:rPr lang="en-US" b="1" dirty="0" smtClean="0"/>
              <a:t>′(−1) = 2; hence, the equation of the normal line at the point (−1,2) is: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4290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49158" name="AutoShape 6" descr="data:image/jpg;base64,/9j/4AAQSkZJRgABAQAAAQABAAD/2wCEAAkGBhIGEQ8TEBQSEBUQFQ8VFBAQFxUQExAUFBAVFBYQEhQXJzIgFxojGhIVHzEgJCcqOC0uFSAzNTA2QSYrLSkBCQoKDgwOGg8PGiwlHCQvLy4sNDUqLCktLywsLCwtLCw1NCwsKSk1MCwsLSoqLiwqLCwpNC4sLyosKiksKSwpKf/AABEIAOEA4QMBIgACEQEDEQH/xAAbAAEBAQEBAQEBAAAAAAAAAAAABAMFAQIHBv/EADwQAAIBAgQDBQQJAwMFAAAAAAABAgMRBBIhMUFRYQUTInGBFDJSkRUjM0NTYoKSoXKisUJjwQYlk8LR/8QAFwEBAQEBAAAAAAAAAAAAAAAAAAECA//EACwRAQABAgMGBQUBAQAAAAAAAAABAhESITEyQZHR4fATUaGxwQMiYXGB8TP/2gAMAwEAAhEDEQA/AP3EAAAAAAAAAAAAAAAAAAAAABj7TaeRq11eL4S5pdVy5PztsFmJjUAAQJaddqtOD2ywnDhxcZRXO1ov9fkVEOO+pqUKnKTpyf5aqsv740yS6fTiJmY/HfJcBckxHa1DCX7yrShZ2eecY2fJ3e5XNWCbBdpUu0bulONRRt4oeKLv8MlpLZ7N2sUgAAAAAAAAAAAAAAAAAAAAAAAAAABjisN7St7OLUoyW8ZLZr+U1xTa4nzgsT7THxLLKLyzj8Mla9ujTTXNST4lBze18RHspd+3ZRtGotPHBuysuMk3dLisySu0ZnLN1o+6MHDv8ukYYvHU8Cr1Jxhfa71k/hit5PotdSJVK3anuXw1N7TajKtUXCUYu8aaf5k3Z7RZRhOyaWDblGN5verUbqVH0c5Xdul7K+iNOTH6VqYj7GhOS4TrP2eHyknO3XIYYzs7E46E1KtGDteEaEEvGvFFyqVM17SUXdRjbXc7IE5rTOGYmHIw3Y1DHQhOanXU0pWxE51Y6q+tOTcE78EtHsX4fs6lhLd3TpwsrLJGMbLkrcDHsz6rvaf4c3lX5JpTjbosziv6LcC4kTeGvqUxTVMRp8bgAFYAAAAAAAAAAAAAAAAAAACdw1ch9ilg9aDSX4M28n6Hr3fklbpxJLdMRO/NcCbD46NZ5XeE193Oylb4lwkuquikt7pVTNM2kAIMVipV59zSdna9SqrPuY6WS4d5K+ieiSbfBSMvcVj5KTp0Y95UtduTy06SezqSXF8IpNvotUw3ZapyVSrJ1qq2nLRQurNUobU07201a3bKMLhIYKOWCUVdvm23vKTespPi3qzYCGl/2+Sh93N/V8qcrfZeTs2uWq+FFxniKCxMZRltJcNGuqfBrdPhYxwld3dOfvw47Z430mv8Pk78LGdMnWfvjFv38+aoAGnJFU+oxEHwrQcXf4qbcopdXGVT9vRlpF2v4Kef8FxqekHea9YZ16lqMxrZ1rzpir+cOkwAA05AAAAAAAAAAAAAAAAAAAAADLEYaOKVpK9ndNNpxfOMlqn1RMpVcB7161NbNL62H9S+8VuK102e5cZ4jERwsZTm8sYptt8EiTDdNcxFpzhHiO01WUY0HGc6l7SXijTSXiqzS4La3FtLTVqnB4OOCgoxu+Lk9ZTk95yfFtnPwXZkqqlWk5Uq1bLKWW3gil4KMk/DPKm9Wt3Jq1yn26WE0rpRX4sLun+r8P106kvbVrBi2OG/r3kuATuDTkE+Mw7qpShpOGsZeqvB/llaz9HukUATmtNU0zeGWFxCxMU1punF7xknaUX5NGpJWouhNVIK+bLGpFcVsprqr6815IrJDVcRrGjyUcyaeqfDmeU4KkklokkkuSSsfQKxcAAAAAAAAAAAAAAAAAAAGGIwUMU05LxLacW4SXRSjr6GPs9bD+5NVF8NZa+SqQ29YyfXlLukU0zGuffedloIvpLuftYTpfmtnh++N7L+rL5FVKtGulKDUk9nFqSfqhExKVUVU5zD7OZjF9IV6dL/AE0stap1ak+5h+6Ln07qPMvxFeOFhKc3aMFKUnvZJXb06Ik7FoSp089RWqVn3tRaeGUkrQ0+GKjD9BWF4AAh+jvZtaDVP/bd3SflFPwPrH1TPuj2gm1ConSm9Epaxm1+HPaXO2jtwRWfFajHEJxmlJPeMkmn5pmbW0dceLbz/O/r/eMPsElHCSwslknen+HO8nHT/RPe1+Dv0toissMVREaTcABWQAAAAAAAAAAAAAAAAAAAAAAAAjxHZdOvdpOnN/e0n3c/Vr3vKV1zRYCTF2qappm8S/ne16eITpUM0a8a83mU13VTuoLPNOUfDJOyhbLH7TfRnV+lI0vtVKj1qK0f/Irw+b/4McIva8TXqP7nLQguTcY1akl/VmpK3+1fidMlvJvHE7UcMuno8jNTV000+K1TPSOXZVO94J0nzpPJrzcV4Zeqex5lr4fZwrLlL6uf7leLfpHhrxLed5gpnZnjl09loJIdoq6jOM6TbSWdeFt6JKcbx1elr31WhWIm7FVM06gAKyAAAAAAAAAAAAAAAAAAAAABjiMZDC27ycYXvbM1G9t9zYNXCxa+byMlNJp3T2a2fVHpHLsmm23FOm3rmpN023zeXR6663PPZq1H3KqmuVaN35Z4Wt5tPjuZvLphonSePS60zr1lh4ylLRQTk3vZJXbsuiJvbKlL36TfWjJVF6p2fyTIO2O0aeMpxoqVpV50qbpzTpycJSvVTjOzX1UZ8tHpq1e4oTwqtbcM/ZZ2FRdGhTzaSnmqTW9p1ZOrJXWjs5tXXI6B4j0rmAAAAAAAAAAAAAAAAAAAAAAAAAAAAAAMsRiVhknJSavbwxlO3VqKdlpufOHxtPF3yTjK26TTceklun0ZLw1gqtitk3ABWQ5WLprHYqlCSUo0qdSpKLV05TapwutrWVbfpbidU5nZS7+riqu+aoqcZfloxyuPkqsq38vZoDZ9kU4+5mpdKUpU155YvK31t/gezVqXu1VLpVgnf1hlt529GWgzhh18Wrfn+8/dF7VVpe/SzdaM4y+anlfyuF2vSXvt0nyqp0teSctH6N34FoFp8zFROtPCedwAGnIAAAAAAAAAAAAAAAAAAAAAAAAMMRgqeLtnhGVtm0m49YvdPqjcBYmaZvCL6PdL7OpUh+WT72N+ufxW20Ul0tuO9r0PehGqudN5Jfsnp/d/9LQZt5OniTO1ET3xQ1O2aVFNzbp2TdqqdO9ldqLlpJ+TPj/p6OXDUXdNzj3knF3jmqt1JKL5Zpu3Sx8/9RLvqLpbvEyjRtzjUdqnyp94/wBOmtjefZNKbbyKDerlTbpSb6yhZ/yXNPsnzj15LARex1KXuVpPpVjGovnG0v5Y9prUffpZlzoyUn5uM8tvJN8NyXXw76THt72WgjXa1Je+3SfKsnSv5OWkvRvcsTuWJiWKqKqdYAAVkAAAAAAAAAAAAAAAAAAAAADDE1Z0bOMM61zJO01yyxekvmvXYzqzca9JXdpU62nC6lSabXlf5lZNW7YbTOd/8ZYfExxSvB34Pg4vjGSesWuT1NSbEYFVXmi3Tna3eR3a5ST0kt9HtfS25n7e8LpXSguFZfZvle+sH56dWS9tWsEVbHDf17yWgHxVqqhGUpNRjFNuT0SSV22+VjTk59R+14uC3WHpym+SqVXkg781CFXTlUXNHTOf2NSbjOrNOMsRLvHF6OEcqjTptcGoRjdfE5czoAAAB41c+KGHjhlaEYwW9opRXyRoAt5tYAAQAAAAAAAAAAAAAAAAAAAAAQ47wVMM1u5zi3+V0Kkmv3U4fLqXEXavhVJ/DVof3TVNfzNP0LTMay61500z/PW/yBq4BpyQ+xywf2DSX4Mvc8qb+78tV0W5FjsYu1ZQwyvGU7yrU5rLJUYNZlykpycYXV01KVnodTG4uOBhKcr2jbRayk20owiuMnJqKXFtIkwvZKqRcq6UqlRqUpJv6tpWjCnNWaUU2rq17t8WZtbR1xxVt8d/XvN0gQ5auC2vXjybUaseiekZrzafVlGGxccVfK9V70ZJxlHpKL1X/PAt0qomIvGcNgAVzAAAAAAAAAAAAAAAAAAAAAAAAAABF2zpRqP4Epp8nCSmpejin6Fpxsd21RxlOrCLqSzwnH6ujWquOaLV2ox6n1hu3nioQlDD4ieaMX7qppNq7jes4t+drPgZ3us5/Tj9z625OuT43HwwCTm7ZnaMYpynN75YQjrJ21slsm+BK1icbxhhovl9dWs+r8EJelRf5N8H2XTwTcopym1aVWbdSpJcnOWttNlouCNOTLD4aWMlGrWWXLrTotp93p783G6c9Xs2lwe7fQAAGGJwUMVZtWkvdnHwzj5SWtumz4m4GqxVNM3hhhoTp3U5KaVss7ZZPmppaX6q2+ytruACZvNwABAAAAAAAAAAAAAAAAAAAAAAAAHjVyPsb7CiuMYqLXKUPDKL6ppr0LSLsrSNRcquI/mtKX/t/Bne6x/zn9x8rQAacgAAAAAAAA8kr8bbbW57anoAAAAAAAAAAAAAAAAAAAAAAAAAEmCoulPEXVlKonHk13NJNr9Sl63KwSzUVWiY8wAFZ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77788" y="-712788"/>
            <a:ext cx="141922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AutoShape 8" descr="data:image/jpg;base64,/9j/4AAQSkZJRgABAQAAAQABAAD/2wCEAAkGBhIGEQ8TEBQSEBUQFQ8VFBAQFxUQExAUFBAVFBYQEhQXJzIgFxojGhIVHzEgJCcqOC0uFSAzNTA2QSYrLSkBCQoKDgwOGg8PGiwlHCQvLy4sNDUqLCktLywsLCwtLCw1NCwsKSk1MCwsLSoqLiwqLCwpNC4sLyosKiksKSwpKf/AABEIAOEA4QMBIgACEQEDEQH/xAAbAAEBAQEBAQEBAAAAAAAAAAAABAMFAQIHBv/EADwQAAIBAgQDBQQJAwMFAAAAAAABAgMRBBIhMUFRYQUTInGBFDJSkRUjM0NTYoKSoXKisUJjwQYlk8LR/8QAFwEBAQEBAAAAAAAAAAAAAAAAAAECA//EACwRAQABAgMGBQUBAQAAAAAAAAABAhESITEyQZHR4fATUaGxwQMiYXGB8TP/2gAMAwEAAhEDEQA/AP3EAAAAAAAAAAAAAAAAAAAAABj7TaeRq11eL4S5pdVy5PztsFmJjUAAQJaddqtOD2ywnDhxcZRXO1ov9fkVEOO+pqUKnKTpyf5aqsv740yS6fTiJmY/HfJcBckxHa1DCX7yrShZ2eecY2fJ3e5XNWCbBdpUu0bulONRRt4oeKLv8MlpLZ7N2sUgAAAAAAAAAAAAAAAAAAAAAAAAAABjisN7St7OLUoyW8ZLZr+U1xTa4nzgsT7THxLLKLyzj8Mla9ujTTXNST4lBze18RHspd+3ZRtGotPHBuysuMk3dLisySu0ZnLN1o+6MHDv8ukYYvHU8Cr1Jxhfa71k/hit5PotdSJVK3anuXw1N7TajKtUXCUYu8aaf5k3Z7RZRhOyaWDblGN5verUbqVH0c5Xdul7K+iNOTH6VqYj7GhOS4TrP2eHyknO3XIYYzs7E46E1KtGDteEaEEvGvFFyqVM17SUXdRjbXc7IE5rTOGYmHIw3Y1DHQhOanXU0pWxE51Y6q+tOTcE78EtHsX4fs6lhLd3TpwsrLJGMbLkrcDHsz6rvaf4c3lX5JpTjbosziv6LcC4kTeGvqUxTVMRp8bgAFYAAAAAAAAAAAAAAAAAAACdw1ch9ilg9aDSX4M28n6Hr3fklbpxJLdMRO/NcCbD46NZ5XeE193Oylb4lwkuquikt7pVTNM2kAIMVipV59zSdna9SqrPuY6WS4d5K+ieiSbfBSMvcVj5KTp0Y95UtduTy06SezqSXF8IpNvotUw3ZapyVSrJ1qq2nLRQurNUobU07201a3bKMLhIYKOWCUVdvm23vKTespPi3qzYCGl/2+Sh93N/V8qcrfZeTs2uWq+FFxniKCxMZRltJcNGuqfBrdPhYxwld3dOfvw47Z430mv8Pk78LGdMnWfvjFv38+aoAGnJFU+oxEHwrQcXf4qbcopdXGVT9vRlpF2v4Kef8FxqekHea9YZ16lqMxrZ1rzpir+cOkwAA05AAAAAAAAAAAAAAAAAAAAADLEYaOKVpK9ndNNpxfOMlqn1RMpVcB7161NbNL62H9S+8VuK102e5cZ4jERwsZTm8sYptt8EiTDdNcxFpzhHiO01WUY0HGc6l7SXijTSXiqzS4La3FtLTVqnB4OOCgoxu+Lk9ZTk95yfFtnPwXZkqqlWk5Uq1bLKWW3gil4KMk/DPKm9Wt3Jq1yn26WE0rpRX4sLun+r8P106kvbVrBi2OG/r3kuATuDTkE+Mw7qpShpOGsZeqvB/llaz9HukUATmtNU0zeGWFxCxMU1punF7xknaUX5NGpJWouhNVIK+bLGpFcVsprqr6815IrJDVcRrGjyUcyaeqfDmeU4KkklokkkuSSsfQKxcAAAAAAAAAAAAAAAAAAAGGIwUMU05LxLacW4SXRSjr6GPs9bD+5NVF8NZa+SqQ29YyfXlLukU0zGuffedloIvpLuftYTpfmtnh++N7L+rL5FVKtGulKDUk9nFqSfqhExKVUVU5zD7OZjF9IV6dL/AE0stap1ak+5h+6Ln07qPMvxFeOFhKc3aMFKUnvZJXb06Ik7FoSp089RWqVn3tRaeGUkrQ0+GKjD9BWF4AAh+jvZtaDVP/bd3SflFPwPrH1TPuj2gm1ConSm9Epaxm1+HPaXO2jtwRWfFajHEJxmlJPeMkmn5pmbW0dceLbz/O/r/eMPsElHCSwslknen+HO8nHT/RPe1+Dv0toissMVREaTcABWQAAAAAAAAAAAAAAAAAAAAAAAAjxHZdOvdpOnN/e0n3c/Vr3vKV1zRYCTF2qappm8S/ne16eITpUM0a8a83mU13VTuoLPNOUfDJOyhbLH7TfRnV+lI0vtVKj1qK0f/Irw+b/4McIva8TXqP7nLQguTcY1akl/VmpK3+1fidMlvJvHE7UcMuno8jNTV000+K1TPSOXZVO94J0nzpPJrzcV4Zeqex5lr4fZwrLlL6uf7leLfpHhrxLed5gpnZnjl09loJIdoq6jOM6TbSWdeFt6JKcbx1elr31WhWIm7FVM06gAKyAAAAAAAAAAAAAAAAAAAAABjiMZDC27ycYXvbM1G9t9zYNXCxa+byMlNJp3T2a2fVHpHLsmm23FOm3rmpN023zeXR6663PPZq1H3KqmuVaN35Z4Wt5tPjuZvLphonSePS60zr1lh4ylLRQTk3vZJXbsuiJvbKlL36TfWjJVF6p2fyTIO2O0aeMpxoqVpV50qbpzTpycJSvVTjOzX1UZ8tHpq1e4oTwqtbcM/ZZ2FRdGhTzaSnmqTW9p1ZOrJXWjs5tXXI6B4j0rmAAAAAAAAAAAAAAAAAAAAAAAAAAAAAAMsRiVhknJSavbwxlO3VqKdlpufOHxtPF3yTjK26TTceklun0ZLw1gqtitk3ABWQ5WLprHYqlCSUo0qdSpKLV05TapwutrWVbfpbidU5nZS7+riqu+aoqcZfloxyuPkqsq38vZoDZ9kU4+5mpdKUpU155YvK31t/gezVqXu1VLpVgnf1hlt529GWgzhh18Wrfn+8/dF7VVpe/SzdaM4y+anlfyuF2vSXvt0nyqp0teSctH6N34FoFp8zFROtPCedwAGnIAAAAAAAAAAAAAAAAAAAAAAAAMMRgqeLtnhGVtm0m49YvdPqjcBYmaZvCL6PdL7OpUh+WT72N+ufxW20Ul0tuO9r0PehGqudN5Jfsnp/d/9LQZt5OniTO1ET3xQ1O2aVFNzbp2TdqqdO9ldqLlpJ+TPj/p6OXDUXdNzj3knF3jmqt1JKL5Zpu3Sx8/9RLvqLpbvEyjRtzjUdqnyp94/wBOmtjefZNKbbyKDerlTbpSb6yhZ/yXNPsnzj15LARex1KXuVpPpVjGovnG0v5Y9prUffpZlzoyUn5uM8tvJN8NyXXw76THt72WgjXa1Je+3SfKsnSv5OWkvRvcsTuWJiWKqKqdYAAVkAAAAAAAAAAAAAAAAAAAAADDE1Z0bOMM61zJO01yyxekvmvXYzqzca9JXdpU62nC6lSabXlf5lZNW7YbTOd/8ZYfExxSvB34Pg4vjGSesWuT1NSbEYFVXmi3Tna3eR3a5ST0kt9HtfS25n7e8LpXSguFZfZvle+sH56dWS9tWsEVbHDf17yWgHxVqqhGUpNRjFNuT0SSV22+VjTk59R+14uC3WHpym+SqVXkg781CFXTlUXNHTOf2NSbjOrNOMsRLvHF6OEcqjTptcGoRjdfE5czoAAAB41c+KGHjhlaEYwW9opRXyRoAt5tYAAQAAAAAAAAAAAAAAAAAAAAAQ47wVMM1u5zi3+V0Kkmv3U4fLqXEXavhVJ/DVof3TVNfzNP0LTMay61500z/PW/yBq4BpyQ+xywf2DSX4Mvc8qb+78tV0W5FjsYu1ZQwyvGU7yrU5rLJUYNZlykpycYXV01KVnodTG4uOBhKcr2jbRayk20owiuMnJqKXFtIkwvZKqRcq6UqlRqUpJv6tpWjCnNWaUU2rq17t8WZtbR1xxVt8d/XvN0gQ5auC2vXjybUaseiekZrzafVlGGxccVfK9V70ZJxlHpKL1X/PAt0qomIvGcNgAVzAAAAAAAAAAAAAAAAAAAAAAAAAABF2zpRqP4Epp8nCSmpejin6Fpxsd21RxlOrCLqSzwnH6ujWquOaLV2ox6n1hu3nioQlDD4ieaMX7qppNq7jes4t+drPgZ3us5/Tj9z625OuT43HwwCTm7ZnaMYpynN75YQjrJ21slsm+BK1icbxhhovl9dWs+r8EJelRf5N8H2XTwTcopym1aVWbdSpJcnOWttNlouCNOTLD4aWMlGrWWXLrTotp93p783G6c9Xs2lwe7fQAAGGJwUMVZtWkvdnHwzj5SWtumz4m4GqxVNM3hhhoTp3U5KaVss7ZZPmppaX6q2+ytruACZvNwABAAAAAAAAAAAAAAAAAAAAAAAAHjVyPsb7CiuMYqLXKUPDKL6ppr0LSLsrSNRcquI/mtKX/t/Bne6x/zn9x8rQAacgAAAAAAAA8kr8bbbW57anoAAAAAAAAAAAAAAAAAAAAAAAAAEmCoulPEXVlKonHk13NJNr9Sl63KwSzUVWiY8wAFZ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77788" y="-712788"/>
            <a:ext cx="141922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162" name="Picture 10" descr="http://www3.villanova.edu/maple/misc/history_of_curvature/norma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371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1"/>
            <a:ext cx="8229600" cy="2514600"/>
          </a:xfrm>
        </p:spPr>
        <p:txBody>
          <a:bodyPr/>
          <a:lstStyle/>
          <a:p>
            <a:r>
              <a:rPr lang="en-US" dirty="0" smtClean="0"/>
              <a:t>The  derivative rules for inverse trigonometric functions</a:t>
            </a:r>
            <a:endParaRPr lang="en-US" dirty="0"/>
          </a:p>
        </p:txBody>
      </p:sp>
      <p:pic>
        <p:nvPicPr>
          <p:cNvPr id="28674" name="Picture 2" descr="&#10;\begin{align}&#10;\frac{d}{dx} \arcsin x &amp; {}= \frac{1}{\sqrt{1-x^2}}\\&#10;\frac{d}{dx} \arccos x &amp; {}= \frac{-1}{\sqrt{1-x^2}}\\&#10;\frac{d}{dx} \arctan x &amp; {}= \frac{1}{1+x^2}\\&#10;\frac{d}{dx} \arccot x &amp; {}= \frac{-1}{1+x^2}\\&#10;\frac{d}{dx} \arcsec x &amp; {}= \frac{1}{x\,\sqrt{x^2-1}}\\&#10;\frac{d}{dx} \arccsc x &amp; {}= \frac{-1}{x\,\sqrt{x^2-1}}&#10;\end{align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2895600" cy="4197929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Trig Functions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6" name="Picture 4" descr="http://www.yaldex.com/games-programming/FILES/cfig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600200"/>
            <a:ext cx="4648200" cy="5043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1371600"/>
          </a:xfrm>
        </p:spPr>
        <p:txBody>
          <a:bodyPr/>
          <a:lstStyle/>
          <a:p>
            <a:r>
              <a:rPr lang="en-US" dirty="0" smtClean="0"/>
              <a:t>A function is continuous on an open interval (a,b) if it is continuous at each point in the interval.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9144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When answering a continuity question, ask yourself these 3 questions: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667000"/>
            <a:ext cx="373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f(c) defined?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Does lim f(x)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exist?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lim f(x)</a:t>
            </a:r>
            <a:r>
              <a:rPr lang="en-US" sz="28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f(c)?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2667000"/>
            <a:ext cx="2743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The answers to these questions must be yes in order for a function to be continuous.</a:t>
            </a:r>
            <a:endParaRPr lang="en-US" sz="19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3516868"/>
            <a:ext cx="76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-&gt; C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752600" y="4038600"/>
            <a:ext cx="76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-&gt; C</a:t>
            </a:r>
            <a:endParaRPr lang="en-US" b="1" dirty="0"/>
          </a:p>
        </p:txBody>
      </p:sp>
      <p:pic>
        <p:nvPicPr>
          <p:cNvPr id="10242" name="Picture 2" descr="http://www.conservapedia.com/images/2/2f/Br-cont-func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14077"/>
            <a:ext cx="3810000" cy="2943923"/>
          </a:xfrm>
          <a:prstGeom prst="rect">
            <a:avLst/>
          </a:prstGeom>
          <a:noFill/>
        </p:spPr>
      </p:pic>
      <p:pic>
        <p:nvPicPr>
          <p:cNvPr id="10244" name="Picture 4" descr="$ f(x) = \cases{ 3x-5 ,&amp; if $\space x \ne 1 $\space \cr&#10;\ \ \ \ 2 \ \ \ ,&amp; if $ x = 1 $\space } $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895600" cy="79371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52400" y="41910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" y="5334000"/>
            <a:ext cx="541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1.) </a:t>
            </a:r>
            <a:r>
              <a:rPr lang="en-US" b="1" i="1" dirty="0" smtClean="0"/>
              <a:t>f</a:t>
            </a:r>
            <a:r>
              <a:rPr lang="en-US" b="1" dirty="0" smtClean="0"/>
              <a:t>(1) = 2. </a:t>
            </a:r>
          </a:p>
          <a:p>
            <a:r>
              <a:rPr lang="en-US" b="1" dirty="0" smtClean="0"/>
              <a:t>2.)The limit = 3 (1) - 5 = -2 , </a:t>
            </a:r>
          </a:p>
          <a:p>
            <a:r>
              <a:rPr lang="en-US" b="1" dirty="0" smtClean="0"/>
              <a:t>3.) </a:t>
            </a:r>
          </a:p>
          <a:p>
            <a:r>
              <a:rPr lang="en-US" b="1" dirty="0"/>
              <a:t>C</a:t>
            </a:r>
            <a:r>
              <a:rPr lang="en-US" b="1" dirty="0" smtClean="0"/>
              <a:t>ondition 3) is not satisfied and function </a:t>
            </a:r>
            <a:r>
              <a:rPr lang="en-US" b="1" i="1" dirty="0" smtClean="0"/>
              <a:t>f</a:t>
            </a:r>
            <a:r>
              <a:rPr lang="en-US" b="1" dirty="0" smtClean="0"/>
              <a:t> is NOT continuous at </a:t>
            </a:r>
            <a:r>
              <a:rPr lang="en-US" b="1" i="1" dirty="0" smtClean="0"/>
              <a:t>x</a:t>
            </a:r>
            <a:r>
              <a:rPr lang="en-US" b="1" dirty="0" smtClean="0"/>
              <a:t>=1</a:t>
            </a:r>
          </a:p>
          <a:p>
            <a:endParaRPr lang="en-US" dirty="0"/>
          </a:p>
        </p:txBody>
      </p:sp>
      <p:pic>
        <p:nvPicPr>
          <p:cNvPr id="10246" name="Picture 6" descr="$ \displaystyle{ \lim_{ x \to 1 } f(x) \ne f(1) } $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943600"/>
            <a:ext cx="1378052" cy="37147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76200" y="5117068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fast something is going at the instant &amp; in which direction.</a:t>
            </a:r>
          </a:p>
          <a:p>
            <a:r>
              <a:rPr lang="en-US" dirty="0" smtClean="0"/>
              <a:t>The instantaneous rate of change of a function.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447800" y="-3048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539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Tips in order to find velocity: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2447092"/>
            <a:ext cx="274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Velocity is the derivative of a function</a:t>
            </a:r>
            <a:endParaRPr lang="en-US" sz="19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048000"/>
            <a:ext cx="6248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ds/dt= s’(t)=v(t)=lim [s(t+   t)-s(t)]/   t</a:t>
            </a:r>
            <a:endParaRPr lang="en-US" sz="2800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53000" y="3200400"/>
            <a:ext cx="152400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6248400" y="3200400"/>
            <a:ext cx="152400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733800" y="3505200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352800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t-&gt; 0</a:t>
            </a:r>
            <a:endParaRPr lang="en-US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57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" y="4114800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f(x)= 2x</a:t>
            </a:r>
            <a:r>
              <a:rPr lang="en-US" baseline="30000" dirty="0" smtClean="0"/>
              <a:t>4</a:t>
            </a:r>
            <a:r>
              <a:rPr lang="en-US" dirty="0" smtClean="0"/>
              <a:t>-3x</a:t>
            </a:r>
            <a:r>
              <a:rPr lang="en-US" baseline="30000" dirty="0" smtClean="0"/>
              <a:t>3</a:t>
            </a:r>
            <a:r>
              <a:rPr lang="en-US" dirty="0" smtClean="0"/>
              <a:t>+x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400" y="4648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5105400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f’(x)= 8x</a:t>
            </a:r>
            <a:r>
              <a:rPr lang="en-US" baseline="30000" dirty="0" smtClean="0"/>
              <a:t>3</a:t>
            </a:r>
            <a:r>
              <a:rPr lang="en-US" dirty="0" smtClean="0"/>
              <a:t>-9x</a:t>
            </a:r>
            <a:r>
              <a:rPr lang="en-US" baseline="30000" dirty="0" smtClean="0"/>
              <a:t>2</a:t>
            </a:r>
            <a:r>
              <a:rPr lang="en-US" dirty="0" smtClean="0"/>
              <a:t>+1</a:t>
            </a:r>
            <a:endParaRPr lang="en-US" dirty="0"/>
          </a:p>
        </p:txBody>
      </p:sp>
      <p:pic>
        <p:nvPicPr>
          <p:cNvPr id="16" name="Picture 8" descr="http://www.blc.edu/fac/rbuelow/calc/imageV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657600"/>
            <a:ext cx="5334000" cy="32004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43200" y="38862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Function: Red Derivative: Green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534400" cy="2362200"/>
          </a:xfrm>
        </p:spPr>
        <p:txBody>
          <a:bodyPr/>
          <a:lstStyle/>
          <a:p>
            <a:r>
              <a:rPr lang="en-US" dirty="0" smtClean="0"/>
              <a:t>Instantaneous rate of change of velocity.</a:t>
            </a:r>
          </a:p>
          <a:p>
            <a:r>
              <a:rPr lang="en-US" dirty="0" smtClean="0"/>
              <a:t>How quickly a body speeds up or slows down.</a:t>
            </a:r>
          </a:p>
          <a:p>
            <a:r>
              <a:rPr lang="en-US" dirty="0" smtClean="0"/>
              <a:t>How fast velocity is changing with respect to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971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Tips to help find acceleration: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429000"/>
            <a:ext cx="6553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657600"/>
            <a:ext cx="4648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s’’(t)= d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(s)/dt</a:t>
            </a:r>
            <a:r>
              <a:rPr lang="en-US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’(t)=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d(v)/d(t)=a(t)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2743200"/>
            <a:ext cx="2743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** Acceleration is the second derivative of a function</a:t>
            </a:r>
            <a:endParaRPr lang="en-US" sz="1900" dirty="0"/>
          </a:p>
        </p:txBody>
      </p:sp>
      <p:pic>
        <p:nvPicPr>
          <p:cNvPr id="11266" name="Picture 2" descr="http://www.projectalevel.co.uk/pics/seco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029200"/>
            <a:ext cx="3581400" cy="20764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2400" y="4724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11268" name="Picture 4" descr="http://faculty.eicc.edu/bwood/math150supnotes/sup7fig1.txtgr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2852" y="3962400"/>
            <a:ext cx="4166348" cy="2971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010400" y="33528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Function: Teal Velocity: Red</a:t>
            </a:r>
          </a:p>
          <a:p>
            <a:r>
              <a:rPr lang="en-US" b="1" dirty="0" smtClean="0"/>
              <a:t>Acceleration: Blue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fast an object is going no matter which direction.</a:t>
            </a:r>
          </a:p>
          <a:p>
            <a:r>
              <a:rPr lang="en-US" dirty="0" smtClean="0"/>
              <a:t>Measures the rate at which the position changes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447800" y="-304800"/>
            <a:ext cx="5181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Speed= |velocity|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276600"/>
            <a:ext cx="5486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is increasing when the signs of the acceleration and velocity are either both positive or both negative.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is decreasing if acceleration and velocity have opposite signs.</a:t>
            </a:r>
          </a:p>
        </p:txBody>
      </p:sp>
      <p:pic>
        <p:nvPicPr>
          <p:cNvPr id="45062" name="Picture 6" descr="10_vectors-23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743200"/>
            <a:ext cx="3819832" cy="533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267200" y="2438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45064" name="Picture 8" descr="http://www.antonine-education.co.uk/Physics_AS/Module_2/Topic_1/graph_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733800"/>
            <a:ext cx="2895600" cy="29842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The process of taking the derivative of a function.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685800" y="-2286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Differentiation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Differentiability implies continuity: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438400"/>
            <a:ext cx="4648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 is differentiable at x=c then f is continuous at f=c.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276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Basic differentiation rules &amp; techniques: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810000"/>
            <a:ext cx="5486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d/d(x)[c]=0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rule: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d/d(x)[x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]=nx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(n-1)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Constant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multiple rule: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d/d(x)[cf(x)]=cf’(x)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Difference rule: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d/d(x)(u +/- v)= du/dx +/- dv/dx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038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72200" y="44196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f(x)=x</a:t>
            </a:r>
            <a:r>
              <a:rPr lang="en-US" b="1" baseline="30000" dirty="0" smtClean="0"/>
              <a:t>4</a:t>
            </a:r>
          </a:p>
          <a:p>
            <a:r>
              <a:rPr lang="en-US" b="1" dirty="0"/>
              <a:t>f</a:t>
            </a:r>
            <a:r>
              <a:rPr lang="en-US" b="1" dirty="0" smtClean="0"/>
              <a:t>’(x)= 4x</a:t>
            </a:r>
            <a:r>
              <a:rPr lang="en-US" b="1" baseline="30000" dirty="0" smtClean="0"/>
              <a:t>3</a:t>
            </a:r>
          </a:p>
          <a:p>
            <a:r>
              <a:rPr lang="en-US" b="1" dirty="0" smtClean="0"/>
              <a:t>f(x)=5x</a:t>
            </a:r>
            <a:r>
              <a:rPr lang="en-US" b="1" baseline="30000" dirty="0" smtClean="0"/>
              <a:t>6</a:t>
            </a:r>
          </a:p>
          <a:p>
            <a:r>
              <a:rPr lang="en-US" b="1" dirty="0"/>
              <a:t>f</a:t>
            </a:r>
            <a:r>
              <a:rPr lang="en-US" b="1" dirty="0" smtClean="0"/>
              <a:t>’(x)= 30x</a:t>
            </a:r>
            <a:r>
              <a:rPr lang="en-US" b="1" baseline="30000" dirty="0" smtClean="0"/>
              <a:t>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clas.ucsb.edu/staff/lee/Tangent%20and%20Derivativ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200400"/>
            <a:ext cx="5842000" cy="4038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229600" cy="4525963"/>
          </a:xfrm>
        </p:spPr>
        <p:txBody>
          <a:bodyPr/>
          <a:lstStyle/>
          <a:p>
            <a:r>
              <a:rPr lang="en-US" dirty="0" smtClean="0"/>
              <a:t>The average rate of change.</a:t>
            </a:r>
          </a:p>
          <a:p>
            <a:r>
              <a:rPr lang="en-US" dirty="0" smtClean="0"/>
              <a:t>Slope of the tangent line.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685800" y="-2286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First Derivative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012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When dealing with the first derivative of a function: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209800"/>
            <a:ext cx="5943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Slope=m=rise/run=(y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-y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)/(x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-x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slope of a curve at any given point is the slope of the tangent line to the curve at that point.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Let f(x) be a function: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4343400"/>
            <a:ext cx="6248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derivative is the function whose value at x is the limit:</a:t>
            </a:r>
          </a:p>
          <a:p>
            <a:pPr marL="1428750" lvl="2" indent="-514350"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f’(x)=lim [f(x+h)-f(x)]/h</a:t>
            </a:r>
          </a:p>
          <a:p>
            <a:pPr marL="1428750" lvl="2" indent="-514350"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1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138" y="5410200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h-&gt;0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6388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/>
          </a:p>
        </p:txBody>
      </p:sp>
      <p:pic>
        <p:nvPicPr>
          <p:cNvPr id="21510" name="Picture 6" descr="http://www.mathhelpforum.com/math-help/vlatex/pics/9_356f62f990012735a1c89f723d01945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943600"/>
            <a:ext cx="990601" cy="25472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676400" y="57150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09800" y="6019800"/>
            <a:ext cx="1086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f’(x)= 3x</a:t>
            </a:r>
            <a:r>
              <a:rPr lang="en-US" b="1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second derivative can be used as an easier way of determining the nature of stationary points.</a:t>
            </a:r>
          </a:p>
          <a:p>
            <a:r>
              <a:rPr lang="en-US" dirty="0" smtClean="0"/>
              <a:t>A stationary point on a curve occurs when dy/dx = 0. Once you have </a:t>
            </a:r>
            <a:r>
              <a:rPr lang="en-US" dirty="0" err="1" smtClean="0"/>
              <a:t>estabished</a:t>
            </a:r>
            <a:r>
              <a:rPr lang="en-US" dirty="0" smtClean="0"/>
              <a:t> where there is a stationary point, the type of stationary point (maximum, minimum or point of inflexion) can be determined using the second derivative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04800" y="-381000"/>
            <a:ext cx="5181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Derivative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106" name="Picture 2" descr="http://www.projectalevel.co.uk/pics/seco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438400"/>
            <a:ext cx="397968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20822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To find out what the second derivative does: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2743200"/>
            <a:ext cx="4800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u="sng" dirty="0" smtClean="0">
                <a:solidFill>
                  <a:srgbClr val="FF0000"/>
                </a:solidFill>
              </a:rPr>
              <a:t>d²y</a:t>
            </a:r>
            <a:r>
              <a:rPr lang="en-US" sz="2800" dirty="0" smtClean="0">
                <a:solidFill>
                  <a:srgbClr val="FF0000"/>
                </a:solidFill>
              </a:rPr>
              <a:t> is </a:t>
            </a:r>
            <a:r>
              <a:rPr lang="en-US" sz="2800" b="1" dirty="0" smtClean="0">
                <a:solidFill>
                  <a:srgbClr val="FF0000"/>
                </a:solidFill>
              </a:rPr>
              <a:t>positive</a:t>
            </a:r>
            <a:r>
              <a:rPr lang="en-US" sz="2800" dirty="0" smtClean="0">
                <a:solidFill>
                  <a:srgbClr val="FF0000"/>
                </a:solidFill>
              </a:rPr>
              <a:t>, then it is a </a:t>
            </a:r>
            <a:r>
              <a:rPr lang="en-US" sz="2800" b="1" dirty="0" smtClean="0">
                <a:solidFill>
                  <a:srgbClr val="FF0000"/>
                </a:solidFill>
              </a:rPr>
              <a:t>minimum point.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   dx²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u="sng" dirty="0" smtClean="0">
                <a:solidFill>
                  <a:srgbClr val="FF0000"/>
                </a:solidFill>
              </a:rPr>
              <a:t>d²y</a:t>
            </a:r>
            <a:r>
              <a:rPr lang="en-US" sz="2800" dirty="0" smtClean="0">
                <a:solidFill>
                  <a:srgbClr val="FF0000"/>
                </a:solidFill>
              </a:rPr>
              <a:t> is </a:t>
            </a:r>
            <a:r>
              <a:rPr lang="en-US" sz="2800" b="1" dirty="0" smtClean="0">
                <a:solidFill>
                  <a:srgbClr val="FF0000"/>
                </a:solidFill>
              </a:rPr>
              <a:t>negative</a:t>
            </a:r>
            <a:r>
              <a:rPr lang="en-US" sz="2800" dirty="0" smtClean="0">
                <a:solidFill>
                  <a:srgbClr val="FF0000"/>
                </a:solidFill>
              </a:rPr>
              <a:t>, then it is a </a:t>
            </a:r>
            <a:r>
              <a:rPr lang="en-US" sz="2800" b="1" dirty="0" smtClean="0">
                <a:solidFill>
                  <a:srgbClr val="FF0000"/>
                </a:solidFill>
              </a:rPr>
              <a:t>maximum point.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   dx²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If d²y/dx² is </a:t>
            </a:r>
            <a:r>
              <a:rPr lang="en-US" sz="2800" b="1" dirty="0" smtClean="0">
                <a:solidFill>
                  <a:srgbClr val="FF0000"/>
                </a:solidFill>
              </a:rPr>
              <a:t>zero</a:t>
            </a:r>
            <a:r>
              <a:rPr lang="en-US" sz="2800" dirty="0" smtClean="0">
                <a:solidFill>
                  <a:srgbClr val="FF0000"/>
                </a:solidFill>
              </a:rPr>
              <a:t>, then it could be a </a:t>
            </a:r>
            <a:r>
              <a:rPr lang="en-US" sz="2800" b="1" dirty="0" smtClean="0">
                <a:solidFill>
                  <a:srgbClr val="FF0000"/>
                </a:solidFill>
              </a:rPr>
              <a:t>max, a min or a point of inflexion.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  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108" name="Picture 4" descr="http://www.analyzemath.com/calculus/Problems/derivative_graph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581525"/>
            <a:ext cx="3238500" cy="22764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2014</Words>
  <Application>Microsoft Office PowerPoint</Application>
  <PresentationFormat>On-screen Show (4:3)</PresentationFormat>
  <Paragraphs>277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Calc AB Vocabulary</vt:lpstr>
      <vt:lpstr>Horizontal Asymptotes</vt:lpstr>
      <vt:lpstr>Continuity</vt:lpstr>
      <vt:lpstr>Velocity</vt:lpstr>
      <vt:lpstr>Acceleration</vt:lpstr>
      <vt:lpstr>Speed</vt:lpstr>
      <vt:lpstr>PowerPoint Presentation</vt:lpstr>
      <vt:lpstr>PowerPoint Presentation</vt:lpstr>
      <vt:lpstr>Second Derivative</vt:lpstr>
      <vt:lpstr>Product Rule</vt:lpstr>
      <vt:lpstr>Quotient Rule</vt:lpstr>
      <vt:lpstr>Chain Rule</vt:lpstr>
      <vt:lpstr>Mean Value Theorem</vt:lpstr>
      <vt:lpstr>Implicit Differentiation</vt:lpstr>
      <vt:lpstr>Logarithmic Differentiation</vt:lpstr>
      <vt:lpstr>Exponential Derivatives</vt:lpstr>
      <vt:lpstr>Derivatives of Ln</vt:lpstr>
      <vt:lpstr>Related Rates</vt:lpstr>
      <vt:lpstr>Local Maximum/Minimum</vt:lpstr>
      <vt:lpstr>Concavity</vt:lpstr>
      <vt:lpstr>Integration</vt:lpstr>
      <vt:lpstr>Area</vt:lpstr>
      <vt:lpstr>Integration by substitution </vt:lpstr>
      <vt:lpstr>Volume by the Disk Method</vt:lpstr>
      <vt:lpstr>Normal Line</vt:lpstr>
      <vt:lpstr>Inverse Trig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 AB Vocabulary</dc:title>
  <dc:creator>Marlene</dc:creator>
  <cp:lastModifiedBy>Francine A. Holmes</cp:lastModifiedBy>
  <cp:revision>84</cp:revision>
  <dcterms:created xsi:type="dcterms:W3CDTF">2011-06-07T16:14:07Z</dcterms:created>
  <dcterms:modified xsi:type="dcterms:W3CDTF">2018-03-31T12:53:36Z</dcterms:modified>
</cp:coreProperties>
</file>